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89" r:id="rId4"/>
    <p:sldId id="270" r:id="rId5"/>
    <p:sldId id="266" r:id="rId6"/>
    <p:sldId id="260" r:id="rId7"/>
    <p:sldId id="267" r:id="rId8"/>
    <p:sldId id="304" r:id="rId9"/>
    <p:sldId id="297" r:id="rId10"/>
    <p:sldId id="298" r:id="rId11"/>
    <p:sldId id="284" r:id="rId12"/>
    <p:sldId id="299" r:id="rId13"/>
    <p:sldId id="318" r:id="rId14"/>
    <p:sldId id="309" r:id="rId15"/>
    <p:sldId id="281" r:id="rId16"/>
    <p:sldId id="258" r:id="rId17"/>
    <p:sldId id="275" r:id="rId18"/>
    <p:sldId id="282" r:id="rId19"/>
    <p:sldId id="311" r:id="rId20"/>
    <p:sldId id="308" r:id="rId21"/>
    <p:sldId id="316" r:id="rId22"/>
    <p:sldId id="285" r:id="rId23"/>
    <p:sldId id="312" r:id="rId24"/>
    <p:sldId id="314" r:id="rId25"/>
    <p:sldId id="313" r:id="rId26"/>
    <p:sldId id="286" r:id="rId27"/>
    <p:sldId id="300" r:id="rId28"/>
    <p:sldId id="306" r:id="rId29"/>
    <p:sldId id="310" r:id="rId30"/>
    <p:sldId id="317" r:id="rId31"/>
    <p:sldId id="30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5" autoAdjust="0"/>
    <p:restoredTop sz="94638" autoAdjust="0"/>
  </p:normalViewPr>
  <p:slideViewPr>
    <p:cSldViewPr>
      <p:cViewPr varScale="1">
        <p:scale>
          <a:sx n="86" d="100"/>
          <a:sy n="86" d="100"/>
        </p:scale>
        <p:origin x="-648" y="-90"/>
      </p:cViewPr>
      <p:guideLst>
        <p:guide orient="horz" pos="2160"/>
        <p:guide pos="2880"/>
      </p:guideLst>
    </p:cSldViewPr>
  </p:slideViewPr>
  <p:outlineViewPr>
    <p:cViewPr>
      <p:scale>
        <a:sx n="33" d="100"/>
        <a:sy n="33" d="100"/>
      </p:scale>
      <p:origin x="264" y="21958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wner\Desktop\E2TECH\E2TEC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wner\Desktop\E2TECH\E2TEC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Owner\Desktop\E2TECH\Chart%20in%20Microsoft%20Office%20PowerPoin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SONE_electricity%20mix.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ISONE_electricity%20mi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Sheet2!$B$3</c:f>
              <c:strCache>
                <c:ptCount val="1"/>
                <c:pt idx="0">
                  <c:v>1974 - 2007</c:v>
                </c:pt>
              </c:strCache>
            </c:strRef>
          </c:tx>
          <c:dLbls>
            <c:txPr>
              <a:bodyPr/>
              <a:lstStyle/>
              <a:p>
                <a:pPr>
                  <a:defRPr sz="1600"/>
                </a:pPr>
                <a:endParaRPr lang="en-US"/>
              </a:p>
            </c:txPr>
            <c:showVal val="1"/>
          </c:dLbls>
          <c:cat>
            <c:strRef>
              <c:f>Sheet2!$A$4:$A$7</c:f>
              <c:strCache>
                <c:ptCount val="4"/>
                <c:pt idx="1">
                  <c:v>Wind</c:v>
                </c:pt>
                <c:pt idx="2">
                  <c:v>Coal</c:v>
                </c:pt>
                <c:pt idx="3">
                  <c:v>Nuclear</c:v>
                </c:pt>
              </c:strCache>
            </c:strRef>
          </c:cat>
          <c:val>
            <c:numRef>
              <c:f>Sheet2!$B$4:$B$7</c:f>
              <c:numCache>
                <c:formatCode>General</c:formatCode>
                <c:ptCount val="4"/>
                <c:pt idx="1">
                  <c:v>5</c:v>
                </c:pt>
              </c:numCache>
            </c:numRef>
          </c:val>
        </c:ser>
        <c:ser>
          <c:idx val="1"/>
          <c:order val="1"/>
          <c:tx>
            <c:strRef>
              <c:f>Sheet2!$C$3</c:f>
              <c:strCache>
                <c:ptCount val="1"/>
                <c:pt idx="0">
                  <c:v>1994 - 2007</c:v>
                </c:pt>
              </c:strCache>
            </c:strRef>
          </c:tx>
          <c:dLbls>
            <c:dLbl>
              <c:idx val="2"/>
              <c:layout>
                <c:manualLayout>
                  <c:x val="3.0303030303030307E-2"/>
                  <c:y val="0"/>
                </c:manualLayout>
              </c:layout>
              <c:showVal val="1"/>
            </c:dLbl>
            <c:txPr>
              <a:bodyPr/>
              <a:lstStyle/>
              <a:p>
                <a:pPr>
                  <a:defRPr sz="1600"/>
                </a:pPr>
                <a:endParaRPr lang="en-US"/>
              </a:p>
            </c:txPr>
            <c:showVal val="1"/>
          </c:dLbls>
          <c:cat>
            <c:strRef>
              <c:f>Sheet2!$A$4:$A$7</c:f>
              <c:strCache>
                <c:ptCount val="4"/>
                <c:pt idx="1">
                  <c:v>Wind</c:v>
                </c:pt>
                <c:pt idx="2">
                  <c:v>Coal</c:v>
                </c:pt>
                <c:pt idx="3">
                  <c:v>Nuclear</c:v>
                </c:pt>
              </c:strCache>
            </c:strRef>
          </c:cat>
          <c:val>
            <c:numRef>
              <c:f>Sheet2!$C$4:$C$7</c:f>
              <c:numCache>
                <c:formatCode>General</c:formatCode>
                <c:ptCount val="4"/>
                <c:pt idx="2">
                  <c:v>40</c:v>
                </c:pt>
              </c:numCache>
            </c:numRef>
          </c:val>
        </c:ser>
        <c:ser>
          <c:idx val="2"/>
          <c:order val="2"/>
          <c:tx>
            <c:strRef>
              <c:f>Sheet2!$D$3</c:f>
              <c:strCache>
                <c:ptCount val="1"/>
                <c:pt idx="0">
                  <c:v>1947 - 2007</c:v>
                </c:pt>
              </c:strCache>
            </c:strRef>
          </c:tx>
          <c:dLbls>
            <c:dLbl>
              <c:idx val="3"/>
              <c:layout/>
              <c:showVal val="1"/>
            </c:dLbl>
            <c:delete val="1"/>
            <c:txPr>
              <a:bodyPr/>
              <a:lstStyle/>
              <a:p>
                <a:pPr>
                  <a:defRPr sz="1600"/>
                </a:pPr>
                <a:endParaRPr lang="en-US"/>
              </a:p>
            </c:txPr>
          </c:dLbls>
          <c:cat>
            <c:strRef>
              <c:f>Sheet2!$A$4:$A$7</c:f>
              <c:strCache>
                <c:ptCount val="4"/>
                <c:pt idx="1">
                  <c:v>Wind</c:v>
                </c:pt>
                <c:pt idx="2">
                  <c:v>Coal</c:v>
                </c:pt>
                <c:pt idx="3">
                  <c:v>Nuclear</c:v>
                </c:pt>
              </c:strCache>
            </c:strRef>
          </c:cat>
          <c:val>
            <c:numRef>
              <c:f>Sheet2!$D$4:$D$7</c:f>
              <c:numCache>
                <c:formatCode>General</c:formatCode>
                <c:ptCount val="4"/>
                <c:pt idx="3">
                  <c:v>175</c:v>
                </c:pt>
              </c:numCache>
            </c:numRef>
          </c:val>
        </c:ser>
        <c:gapWidth val="50"/>
        <c:overlap val="100"/>
        <c:axId val="74646272"/>
        <c:axId val="74647808"/>
      </c:barChart>
      <c:catAx>
        <c:axId val="74646272"/>
        <c:scaling>
          <c:orientation val="minMax"/>
        </c:scaling>
        <c:axPos val="l"/>
        <c:tickLblPos val="nextTo"/>
        <c:txPr>
          <a:bodyPr/>
          <a:lstStyle/>
          <a:p>
            <a:pPr>
              <a:defRPr sz="2000"/>
            </a:pPr>
            <a:endParaRPr lang="en-US"/>
          </a:p>
        </c:txPr>
        <c:crossAx val="74647808"/>
        <c:crosses val="autoZero"/>
        <c:auto val="1"/>
        <c:lblAlgn val="ctr"/>
        <c:lblOffset val="100"/>
      </c:catAx>
      <c:valAx>
        <c:axId val="74647808"/>
        <c:scaling>
          <c:orientation val="minMax"/>
        </c:scaling>
        <c:axPos val="b"/>
        <c:majorGridlines/>
        <c:numFmt formatCode="General" sourceLinked="1"/>
        <c:tickLblPos val="nextTo"/>
        <c:txPr>
          <a:bodyPr/>
          <a:lstStyle/>
          <a:p>
            <a:pPr>
              <a:defRPr sz="1600"/>
            </a:pPr>
            <a:endParaRPr lang="en-US"/>
          </a:p>
        </c:txPr>
        <c:crossAx val="74646272"/>
        <c:crosses val="autoZero"/>
        <c:crossBetween val="between"/>
      </c:valAx>
    </c:plotArea>
    <c:legend>
      <c:legendPos val="r"/>
      <c:layout/>
      <c:txPr>
        <a:bodyPr/>
        <a:lstStyle/>
        <a:p>
          <a:pPr>
            <a:defRPr sz="20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2894794400699906E-2"/>
          <c:y val="3.1400966183574922E-2"/>
          <c:w val="0.75400213862156118"/>
          <c:h val="0.90737532808398902"/>
        </c:manualLayout>
      </c:layout>
      <c:barChart>
        <c:barDir val="col"/>
        <c:grouping val="stacked"/>
        <c:ser>
          <c:idx val="0"/>
          <c:order val="0"/>
          <c:tx>
            <c:strRef>
              <c:f>Sheet1!$B$3</c:f>
              <c:strCache>
                <c:ptCount val="1"/>
                <c:pt idx="0">
                  <c:v>Private Costs</c:v>
                </c:pt>
              </c:strCache>
            </c:strRef>
          </c:tx>
          <c:cat>
            <c:strRef>
              <c:f>Sheet1!$A$4:$A$8</c:f>
              <c:strCache>
                <c:ptCount val="5"/>
                <c:pt idx="0">
                  <c:v>Wind</c:v>
                </c:pt>
                <c:pt idx="1">
                  <c:v>NGCC</c:v>
                </c:pt>
                <c:pt idx="2">
                  <c:v>NGCC high CO2</c:v>
                </c:pt>
                <c:pt idx="3">
                  <c:v>Oil/gas Turbine</c:v>
                </c:pt>
                <c:pt idx="4">
                  <c:v>Coal</c:v>
                </c:pt>
              </c:strCache>
            </c:strRef>
          </c:cat>
          <c:val>
            <c:numRef>
              <c:f>Sheet1!$B$4:$B$8</c:f>
              <c:numCache>
                <c:formatCode>0.00</c:formatCode>
                <c:ptCount val="5"/>
                <c:pt idx="0">
                  <c:v>9.5000000000000015E-2</c:v>
                </c:pt>
                <c:pt idx="1">
                  <c:v>6.0000000000000005E-2</c:v>
                </c:pt>
                <c:pt idx="2">
                  <c:v>6.0000000000000005E-2</c:v>
                </c:pt>
                <c:pt idx="3">
                  <c:v>0.12000000000000001</c:v>
                </c:pt>
                <c:pt idx="4">
                  <c:v>0.1</c:v>
                </c:pt>
              </c:numCache>
            </c:numRef>
          </c:val>
        </c:ser>
        <c:ser>
          <c:idx val="2"/>
          <c:order val="1"/>
          <c:tx>
            <c:strRef>
              <c:f>Sheet1!$D$3</c:f>
              <c:strCache>
                <c:ptCount val="1"/>
                <c:pt idx="0">
                  <c:v>Health &amp; Environmental Costs</c:v>
                </c:pt>
              </c:strCache>
            </c:strRef>
          </c:tx>
          <c:spPr>
            <a:solidFill>
              <a:schemeClr val="accent2">
                <a:lumMod val="75000"/>
              </a:schemeClr>
            </a:solidFill>
          </c:spPr>
          <c:cat>
            <c:strRef>
              <c:f>Sheet1!$A$4:$A$8</c:f>
              <c:strCache>
                <c:ptCount val="5"/>
                <c:pt idx="0">
                  <c:v>Wind</c:v>
                </c:pt>
                <c:pt idx="1">
                  <c:v>NGCC</c:v>
                </c:pt>
                <c:pt idx="2">
                  <c:v>NGCC high CO2</c:v>
                </c:pt>
                <c:pt idx="3">
                  <c:v>Oil/gas Turbine</c:v>
                </c:pt>
                <c:pt idx="4">
                  <c:v>Coal</c:v>
                </c:pt>
              </c:strCache>
            </c:strRef>
          </c:cat>
          <c:val>
            <c:numRef>
              <c:f>Sheet1!$D$4:$D$8</c:f>
              <c:numCache>
                <c:formatCode>0.00</c:formatCode>
                <c:ptCount val="5"/>
                <c:pt idx="0">
                  <c:v>5.000000000000001E-3</c:v>
                </c:pt>
                <c:pt idx="1">
                  <c:v>2.0000000000000004E-2</c:v>
                </c:pt>
                <c:pt idx="2">
                  <c:v>3.0000000000000002E-2</c:v>
                </c:pt>
                <c:pt idx="3">
                  <c:v>3.0000000000000002E-2</c:v>
                </c:pt>
                <c:pt idx="4">
                  <c:v>8.0000000000000016E-2</c:v>
                </c:pt>
              </c:numCache>
            </c:numRef>
          </c:val>
        </c:ser>
        <c:ser>
          <c:idx val="3"/>
          <c:order val="2"/>
          <c:tx>
            <c:strRef>
              <c:f>Sheet1!$E$3</c:f>
              <c:strCache>
                <c:ptCount val="1"/>
                <c:pt idx="0">
                  <c:v>Justice &amp; Insurance</c:v>
                </c:pt>
              </c:strCache>
            </c:strRef>
          </c:tx>
          <c:spPr>
            <a:solidFill>
              <a:srgbClr val="92D050"/>
            </a:solidFill>
          </c:spPr>
          <c:cat>
            <c:strRef>
              <c:f>Sheet1!$A$4:$A$8</c:f>
              <c:strCache>
                <c:ptCount val="5"/>
                <c:pt idx="0">
                  <c:v>Wind</c:v>
                </c:pt>
                <c:pt idx="1">
                  <c:v>NGCC</c:v>
                </c:pt>
                <c:pt idx="2">
                  <c:v>NGCC high CO2</c:v>
                </c:pt>
                <c:pt idx="3">
                  <c:v>Oil/gas Turbine</c:v>
                </c:pt>
                <c:pt idx="4">
                  <c:v>Coal</c:v>
                </c:pt>
              </c:strCache>
            </c:strRef>
          </c:cat>
          <c:val>
            <c:numRef>
              <c:f>Sheet1!$E$4:$E$8</c:f>
              <c:numCache>
                <c:formatCode>0.00</c:formatCode>
                <c:ptCount val="5"/>
                <c:pt idx="0">
                  <c:v>0</c:v>
                </c:pt>
                <c:pt idx="1">
                  <c:v>3.0000000000000002E-2</c:v>
                </c:pt>
                <c:pt idx="2">
                  <c:v>7.0000000000000021E-2</c:v>
                </c:pt>
                <c:pt idx="3">
                  <c:v>4.0000000000000008E-2</c:v>
                </c:pt>
                <c:pt idx="4">
                  <c:v>9.0000000000000011E-2</c:v>
                </c:pt>
              </c:numCache>
            </c:numRef>
          </c:val>
        </c:ser>
        <c:overlap val="100"/>
        <c:axId val="74705152"/>
        <c:axId val="75108352"/>
      </c:barChart>
      <c:catAx>
        <c:axId val="74705152"/>
        <c:scaling>
          <c:orientation val="minMax"/>
        </c:scaling>
        <c:axPos val="b"/>
        <c:tickLblPos val="nextTo"/>
        <c:txPr>
          <a:bodyPr/>
          <a:lstStyle/>
          <a:p>
            <a:pPr>
              <a:defRPr sz="2000" b="1"/>
            </a:pPr>
            <a:endParaRPr lang="en-US"/>
          </a:p>
        </c:txPr>
        <c:crossAx val="75108352"/>
        <c:crosses val="autoZero"/>
        <c:auto val="1"/>
        <c:lblAlgn val="ctr"/>
        <c:lblOffset val="100"/>
      </c:catAx>
      <c:valAx>
        <c:axId val="75108352"/>
        <c:scaling>
          <c:orientation val="minMax"/>
        </c:scaling>
        <c:axPos val="l"/>
        <c:majorGridlines/>
        <c:numFmt formatCode="0.00" sourceLinked="1"/>
        <c:tickLblPos val="nextTo"/>
        <c:txPr>
          <a:bodyPr/>
          <a:lstStyle/>
          <a:p>
            <a:pPr>
              <a:defRPr sz="1600"/>
            </a:pPr>
            <a:endParaRPr lang="en-US"/>
          </a:p>
        </c:txPr>
        <c:crossAx val="74705152"/>
        <c:crosses val="autoZero"/>
        <c:crossBetween val="between"/>
      </c:valAx>
    </c:plotArea>
    <c:legend>
      <c:legendPos val="r"/>
      <c:legendEntry>
        <c:idx val="0"/>
        <c:txPr>
          <a:bodyPr/>
          <a:lstStyle/>
          <a:p>
            <a:pPr>
              <a:defRPr sz="2000" b="1">
                <a:solidFill>
                  <a:srgbClr val="92D050"/>
                </a:solidFill>
              </a:defRPr>
            </a:pPr>
            <a:endParaRPr lang="en-US"/>
          </a:p>
        </c:txPr>
      </c:legendEntry>
      <c:layout>
        <c:manualLayout>
          <c:xMode val="edge"/>
          <c:yMode val="edge"/>
          <c:x val="0.77882201165532272"/>
          <c:y val="0.15911978394005105"/>
          <c:w val="0.20883235464211045"/>
          <c:h val="0.58031096656396175"/>
        </c:manualLayout>
      </c:layout>
      <c:txPr>
        <a:bodyPr/>
        <a:lstStyle/>
        <a:p>
          <a:pPr>
            <a:defRPr sz="2000" b="1">
              <a:solidFill>
                <a:schemeClr val="accent2">
                  <a:lumMod val="75000"/>
                </a:schemeClr>
              </a:solidFill>
            </a:defRPr>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240952105757421E-2"/>
          <c:y val="3.6111111111111122E-2"/>
          <c:w val="0.70836716511353481"/>
          <c:h val="0.85379910844477847"/>
        </c:manualLayout>
      </c:layout>
      <c:barChart>
        <c:barDir val="col"/>
        <c:grouping val="stacked"/>
        <c:ser>
          <c:idx val="0"/>
          <c:order val="0"/>
          <c:tx>
            <c:strRef>
              <c:f>Sheet1!$B$1</c:f>
              <c:strCache>
                <c:ptCount val="1"/>
                <c:pt idx="0">
                  <c:v>Private Costs</c:v>
                </c:pt>
              </c:strCache>
            </c:strRef>
          </c:tx>
          <c:cat>
            <c:strRef>
              <c:f>Sheet1!$A$2:$A$6</c:f>
              <c:strCache>
                <c:ptCount val="5"/>
                <c:pt idx="0">
                  <c:v>Wind Offshore</c:v>
                </c:pt>
                <c:pt idx="1">
                  <c:v>NGCC</c:v>
                </c:pt>
                <c:pt idx="2">
                  <c:v>NGCC high CO2</c:v>
                </c:pt>
                <c:pt idx="3">
                  <c:v>Oil/gas Turbine</c:v>
                </c:pt>
                <c:pt idx="4">
                  <c:v>Coal</c:v>
                </c:pt>
              </c:strCache>
            </c:strRef>
          </c:cat>
          <c:val>
            <c:numRef>
              <c:f>Sheet1!$B$2:$B$6</c:f>
              <c:numCache>
                <c:formatCode>0.00</c:formatCode>
                <c:ptCount val="5"/>
                <c:pt idx="0">
                  <c:v>9.5000000000000015E-2</c:v>
                </c:pt>
                <c:pt idx="1">
                  <c:v>6.0000000000000005E-2</c:v>
                </c:pt>
                <c:pt idx="2">
                  <c:v>6.0000000000000005E-2</c:v>
                </c:pt>
                <c:pt idx="3">
                  <c:v>0.12000000000000001</c:v>
                </c:pt>
                <c:pt idx="4">
                  <c:v>0.1</c:v>
                </c:pt>
              </c:numCache>
            </c:numRef>
          </c:val>
        </c:ser>
        <c:ser>
          <c:idx val="1"/>
          <c:order val="1"/>
          <c:tx>
            <c:strRef>
              <c:f>Sheet1!$C$1</c:f>
              <c:strCache>
                <c:ptCount val="1"/>
                <c:pt idx="0">
                  <c:v>Health &amp; Environmental Costs</c:v>
                </c:pt>
              </c:strCache>
            </c:strRef>
          </c:tx>
          <c:cat>
            <c:strRef>
              <c:f>Sheet1!$A$2:$A$6</c:f>
              <c:strCache>
                <c:ptCount val="5"/>
                <c:pt idx="0">
                  <c:v>Wind Offshore</c:v>
                </c:pt>
                <c:pt idx="1">
                  <c:v>NGCC</c:v>
                </c:pt>
                <c:pt idx="2">
                  <c:v>NGCC high CO2</c:v>
                </c:pt>
                <c:pt idx="3">
                  <c:v>Oil/gas Turbine</c:v>
                </c:pt>
                <c:pt idx="4">
                  <c:v>Coal</c:v>
                </c:pt>
              </c:strCache>
            </c:strRef>
          </c:cat>
          <c:val>
            <c:numRef>
              <c:f>Sheet1!$C$2:$C$6</c:f>
              <c:numCache>
                <c:formatCode>0.00</c:formatCode>
                <c:ptCount val="5"/>
                <c:pt idx="0">
                  <c:v>5.000000000000001E-3</c:v>
                </c:pt>
                <c:pt idx="1">
                  <c:v>2.0000000000000004E-2</c:v>
                </c:pt>
                <c:pt idx="2">
                  <c:v>3.0000000000000002E-2</c:v>
                </c:pt>
                <c:pt idx="3">
                  <c:v>3.0000000000000002E-2</c:v>
                </c:pt>
                <c:pt idx="4">
                  <c:v>8.0000000000000016E-2</c:v>
                </c:pt>
              </c:numCache>
            </c:numRef>
          </c:val>
        </c:ser>
        <c:ser>
          <c:idx val="2"/>
          <c:order val="2"/>
          <c:tx>
            <c:strRef>
              <c:f>Sheet1!$D$1</c:f>
              <c:strCache>
                <c:ptCount val="1"/>
                <c:pt idx="0">
                  <c:v>Justice &amp; Insurance</c:v>
                </c:pt>
              </c:strCache>
            </c:strRef>
          </c:tx>
          <c:cat>
            <c:strRef>
              <c:f>Sheet1!$A$2:$A$6</c:f>
              <c:strCache>
                <c:ptCount val="5"/>
                <c:pt idx="0">
                  <c:v>Wind Offshore</c:v>
                </c:pt>
                <c:pt idx="1">
                  <c:v>NGCC</c:v>
                </c:pt>
                <c:pt idx="2">
                  <c:v>NGCC high CO2</c:v>
                </c:pt>
                <c:pt idx="3">
                  <c:v>Oil/gas Turbine</c:v>
                </c:pt>
                <c:pt idx="4">
                  <c:v>Coal</c:v>
                </c:pt>
              </c:strCache>
            </c:strRef>
          </c:cat>
          <c:val>
            <c:numRef>
              <c:f>Sheet1!$D$2:$D$6</c:f>
              <c:numCache>
                <c:formatCode>0.00</c:formatCode>
                <c:ptCount val="5"/>
                <c:pt idx="0">
                  <c:v>0</c:v>
                </c:pt>
                <c:pt idx="1">
                  <c:v>3.0000000000000002E-2</c:v>
                </c:pt>
                <c:pt idx="2">
                  <c:v>7.0000000000000021E-2</c:v>
                </c:pt>
                <c:pt idx="3">
                  <c:v>4.0000000000000008E-2</c:v>
                </c:pt>
                <c:pt idx="4">
                  <c:v>9.0000000000000011E-2</c:v>
                </c:pt>
              </c:numCache>
            </c:numRef>
          </c:val>
        </c:ser>
        <c:ser>
          <c:idx val="3"/>
          <c:order val="3"/>
          <c:tx>
            <c:strRef>
              <c:f>Sheet1!$E$1</c:f>
              <c:strCache>
                <c:ptCount val="1"/>
                <c:pt idx="0">
                  <c:v>w/o R&amp;D and learning</c:v>
                </c:pt>
              </c:strCache>
            </c:strRef>
          </c:tx>
          <c:spPr>
            <a:solidFill>
              <a:srgbClr val="0070C0">
                <a:alpha val="20000"/>
              </a:srgbClr>
            </a:solidFill>
          </c:spPr>
          <c:cat>
            <c:strRef>
              <c:f>Sheet1!$A$2:$A$6</c:f>
              <c:strCache>
                <c:ptCount val="5"/>
                <c:pt idx="0">
                  <c:v>Wind Offshore</c:v>
                </c:pt>
                <c:pt idx="1">
                  <c:v>NGCC</c:v>
                </c:pt>
                <c:pt idx="2">
                  <c:v>NGCC high CO2</c:v>
                </c:pt>
                <c:pt idx="3">
                  <c:v>Oil/gas Turbine</c:v>
                </c:pt>
                <c:pt idx="4">
                  <c:v>Coal</c:v>
                </c:pt>
              </c:strCache>
            </c:strRef>
          </c:cat>
          <c:val>
            <c:numRef>
              <c:f>Sheet1!$E$2:$E$6</c:f>
              <c:numCache>
                <c:formatCode>0.00</c:formatCode>
                <c:ptCount val="5"/>
                <c:pt idx="0">
                  <c:v>0.12000000000000001</c:v>
                </c:pt>
                <c:pt idx="1">
                  <c:v>0</c:v>
                </c:pt>
                <c:pt idx="2">
                  <c:v>0</c:v>
                </c:pt>
                <c:pt idx="3">
                  <c:v>0</c:v>
                </c:pt>
                <c:pt idx="4">
                  <c:v>0</c:v>
                </c:pt>
              </c:numCache>
            </c:numRef>
          </c:val>
        </c:ser>
        <c:overlap val="100"/>
        <c:axId val="75235712"/>
        <c:axId val="75237248"/>
      </c:barChart>
      <c:catAx>
        <c:axId val="75235712"/>
        <c:scaling>
          <c:orientation val="minMax"/>
        </c:scaling>
        <c:axPos val="b"/>
        <c:tickLblPos val="nextTo"/>
        <c:txPr>
          <a:bodyPr/>
          <a:lstStyle/>
          <a:p>
            <a:pPr>
              <a:defRPr sz="1800" b="1"/>
            </a:pPr>
            <a:endParaRPr lang="en-US"/>
          </a:p>
        </c:txPr>
        <c:crossAx val="75237248"/>
        <c:crosses val="autoZero"/>
        <c:auto val="1"/>
        <c:lblAlgn val="ctr"/>
        <c:lblOffset val="100"/>
      </c:catAx>
      <c:valAx>
        <c:axId val="75237248"/>
        <c:scaling>
          <c:orientation val="minMax"/>
        </c:scaling>
        <c:axPos val="l"/>
        <c:majorGridlines/>
        <c:numFmt formatCode="0.00" sourceLinked="1"/>
        <c:tickLblPos val="nextTo"/>
        <c:txPr>
          <a:bodyPr/>
          <a:lstStyle/>
          <a:p>
            <a:pPr>
              <a:defRPr sz="1600"/>
            </a:pPr>
            <a:endParaRPr lang="en-US"/>
          </a:p>
        </c:txPr>
        <c:crossAx val="75235712"/>
        <c:crosses val="autoZero"/>
        <c:crossBetween val="between"/>
      </c:valAx>
    </c:plotArea>
    <c:legend>
      <c:legendPos val="r"/>
      <c:layout>
        <c:manualLayout>
          <c:xMode val="edge"/>
          <c:yMode val="edge"/>
          <c:x val="0.74025070142094307"/>
          <c:y val="0.15895429737949415"/>
          <c:w val="0.25669121639967418"/>
          <c:h val="0.6027261592300962"/>
        </c:manualLayout>
      </c:layout>
      <c:txPr>
        <a:bodyPr/>
        <a:lstStyle/>
        <a:p>
          <a:pPr>
            <a:defRPr sz="180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a:pPr>
            <a:r>
              <a:rPr lang="en-US" sz="2400"/>
              <a:t>Electricity</a:t>
            </a:r>
            <a:r>
              <a:rPr lang="en-US" sz="2400" baseline="0"/>
              <a:t> Generation in New England</a:t>
            </a:r>
          </a:p>
          <a:p>
            <a:pPr>
              <a:defRPr sz="2400"/>
            </a:pPr>
            <a:r>
              <a:rPr lang="en-US" sz="2400" baseline="0"/>
              <a:t>2010</a:t>
            </a:r>
            <a:endParaRPr lang="en-US" sz="2400"/>
          </a:p>
        </c:rich>
      </c:tx>
      <c:layout/>
    </c:title>
    <c:plotArea>
      <c:layout/>
      <c:pieChart>
        <c:varyColors val="1"/>
        <c:ser>
          <c:idx val="0"/>
          <c:order val="0"/>
          <c:dLbls>
            <c:dLbl>
              <c:idx val="5"/>
              <c:layout/>
              <c:tx>
                <c:rich>
                  <a:bodyPr/>
                  <a:lstStyle/>
                  <a:p>
                    <a:r>
                      <a:rPr lang="en-US" sz="1800" dirty="0" err="1" smtClean="0"/>
                      <a:t>Hydro:RunRiver&amp;Pondage</a:t>
                    </a:r>
                    <a:r>
                      <a:rPr lang="en-US" sz="1800" dirty="0" smtClean="0"/>
                      <a:t>
6%</a:t>
                    </a:r>
                    <a:endParaRPr lang="en-US" sz="1800" dirty="0"/>
                  </a:p>
                </c:rich>
              </c:tx>
              <c:showCatName val="1"/>
              <c:showPercent val="1"/>
            </c:dLbl>
            <c:dLbl>
              <c:idx val="7"/>
              <c:layout/>
              <c:tx>
                <c:rich>
                  <a:bodyPr/>
                  <a:lstStyle/>
                  <a:p>
                    <a:r>
                      <a:rPr lang="en-US"/>
                      <a:t>Wind
</a:t>
                    </a:r>
                    <a:r>
                      <a:rPr lang="en-US" smtClean="0"/>
                      <a:t>0.4%</a:t>
                    </a:r>
                    <a:endParaRPr lang="en-US"/>
                  </a:p>
                </c:rich>
              </c:tx>
              <c:showCatName val="1"/>
              <c:showPercent val="1"/>
            </c:dLbl>
            <c:txPr>
              <a:bodyPr/>
              <a:lstStyle/>
              <a:p>
                <a:pPr>
                  <a:defRPr sz="2000" b="0"/>
                </a:pPr>
                <a:endParaRPr lang="en-US"/>
              </a:p>
            </c:txPr>
            <c:showCatName val="1"/>
            <c:showPercent val="1"/>
            <c:showLeaderLines val="1"/>
          </c:dLbls>
          <c:cat>
            <c:strRef>
              <c:f>Sheet1!$A$5:$A$12</c:f>
              <c:strCache>
                <c:ptCount val="8"/>
                <c:pt idx="0">
                  <c:v>Coal</c:v>
                </c:pt>
                <c:pt idx="1">
                  <c:v>Oil</c:v>
                </c:pt>
                <c:pt idx="2">
                  <c:v>Gas</c:v>
                </c:pt>
                <c:pt idx="3">
                  <c:v>Oil/Gas</c:v>
                </c:pt>
                <c:pt idx="4">
                  <c:v>Hydro:Pump Storage</c:v>
                </c:pt>
                <c:pt idx="5">
                  <c:v>Hydro:RunRiver&amp;Pondage</c:v>
                </c:pt>
                <c:pt idx="6">
                  <c:v>Nuclear</c:v>
                </c:pt>
                <c:pt idx="7">
                  <c:v>Wind</c:v>
                </c:pt>
              </c:strCache>
            </c:strRef>
          </c:cat>
          <c:val>
            <c:numRef>
              <c:f>Sheet1!$G$5:$G$12</c:f>
              <c:numCache>
                <c:formatCode>0.0</c:formatCode>
                <c:ptCount val="8"/>
                <c:pt idx="0">
                  <c:v>11.178173648905201</c:v>
                </c:pt>
                <c:pt idx="1">
                  <c:v>0.45089229211492221</c:v>
                </c:pt>
                <c:pt idx="2">
                  <c:v>33.256866219465891</c:v>
                </c:pt>
                <c:pt idx="3">
                  <c:v>12.294329831666877</c:v>
                </c:pt>
                <c:pt idx="4">
                  <c:v>0.67554739906340977</c:v>
                </c:pt>
                <c:pt idx="5">
                  <c:v>5.7168396405518296</c:v>
                </c:pt>
                <c:pt idx="6">
                  <c:v>30.347424376661177</c:v>
                </c:pt>
                <c:pt idx="7">
                  <c:v>0.38840020250601198</c:v>
                </c:pt>
              </c:numCache>
            </c:numRef>
          </c:val>
        </c:ser>
        <c:dLbls>
          <c:showCatName val="1"/>
          <c:showPercent val="1"/>
        </c:dLbls>
        <c:firstSliceAng val="0"/>
      </c:pieChart>
    </c:plotArea>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a:pPr>
            <a:r>
              <a:rPr lang="en-US"/>
              <a:t>Electricity Generation</a:t>
            </a:r>
            <a:r>
              <a:rPr lang="en-US" baseline="0"/>
              <a:t> in New England 2000</a:t>
            </a:r>
            <a:endParaRPr lang="en-US"/>
          </a:p>
        </c:rich>
      </c:tx>
      <c:layout>
        <c:manualLayout>
          <c:xMode val="edge"/>
          <c:yMode val="edge"/>
          <c:x val="0.24090271702148305"/>
          <c:y val="6.3459533311760723E-5"/>
        </c:manualLayout>
      </c:layout>
    </c:title>
    <c:plotArea>
      <c:layout/>
      <c:pieChart>
        <c:varyColors val="1"/>
        <c:ser>
          <c:idx val="0"/>
          <c:order val="0"/>
          <c:dLbls>
            <c:showCatName val="1"/>
            <c:showPercent val="1"/>
            <c:showLeaderLines val="1"/>
          </c:dLbls>
          <c:cat>
            <c:strRef>
              <c:f>Sheet1!$A$5:$A$12</c:f>
              <c:strCache>
                <c:ptCount val="8"/>
                <c:pt idx="0">
                  <c:v>Coal</c:v>
                </c:pt>
                <c:pt idx="1">
                  <c:v>Oil</c:v>
                </c:pt>
                <c:pt idx="2">
                  <c:v>Gas</c:v>
                </c:pt>
                <c:pt idx="3">
                  <c:v>Oil/Gas</c:v>
                </c:pt>
                <c:pt idx="4">
                  <c:v>Hydro:Pump Storage</c:v>
                </c:pt>
                <c:pt idx="5">
                  <c:v>Hydro:RunRiver&amp;Pondage</c:v>
                </c:pt>
                <c:pt idx="6">
                  <c:v>Nuclear</c:v>
                </c:pt>
                <c:pt idx="7">
                  <c:v>Wind</c:v>
                </c:pt>
              </c:strCache>
            </c:strRef>
          </c:cat>
          <c:val>
            <c:numRef>
              <c:f>Sheet1!$E$5:$E$12</c:f>
              <c:numCache>
                <c:formatCode>0.0</c:formatCode>
                <c:ptCount val="8"/>
                <c:pt idx="0">
                  <c:v>17.939527033158488</c:v>
                </c:pt>
                <c:pt idx="1">
                  <c:v>8.2451587143142309</c:v>
                </c:pt>
                <c:pt idx="2">
                  <c:v>14.663605510081863</c:v>
                </c:pt>
                <c:pt idx="3">
                  <c:v>13.706237862756128</c:v>
                </c:pt>
                <c:pt idx="4">
                  <c:v>1.7259841376431475</c:v>
                </c:pt>
                <c:pt idx="5">
                  <c:v>5.0500009074574672</c:v>
                </c:pt>
                <c:pt idx="6">
                  <c:v>31.166627343508893</c:v>
                </c:pt>
                <c:pt idx="7">
                  <c:v>0</c:v>
                </c:pt>
              </c:numCache>
            </c:numRef>
          </c:val>
        </c:ser>
        <c:dLbls>
          <c:showCatName val="1"/>
          <c:showPercent val="1"/>
        </c:dLbls>
        <c:firstSliceAng val="0"/>
      </c:pieChart>
    </c:plotArea>
    <c:plotVisOnly val="1"/>
    <c:dispBlanksAs val="zero"/>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64E418-DBA9-43F8-8B1A-9A6A87BA8F66}"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8830F-B3D5-48BB-B1B7-FE82ED2A52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4E418-DBA9-43F8-8B1A-9A6A87BA8F66}"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8830F-B3D5-48BB-B1B7-FE82ED2A52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4E418-DBA9-43F8-8B1A-9A6A87BA8F66}"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8830F-B3D5-48BB-B1B7-FE82ED2A52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4E418-DBA9-43F8-8B1A-9A6A87BA8F66}"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8830F-B3D5-48BB-B1B7-FE82ED2A52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4E418-DBA9-43F8-8B1A-9A6A87BA8F66}"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8830F-B3D5-48BB-B1B7-FE82ED2A52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64E418-DBA9-43F8-8B1A-9A6A87BA8F66}" type="datetimeFigureOut">
              <a:rPr lang="en-US" smtClean="0"/>
              <a:pPr/>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8830F-B3D5-48BB-B1B7-FE82ED2A52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64E418-DBA9-43F8-8B1A-9A6A87BA8F66}" type="datetimeFigureOut">
              <a:rPr lang="en-US" smtClean="0"/>
              <a:pPr/>
              <a:t>10/26/2011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8830F-B3D5-48BB-B1B7-FE82ED2A52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4E418-DBA9-43F8-8B1A-9A6A87BA8F66}" type="datetimeFigureOut">
              <a:rPr lang="en-US" smtClean="0"/>
              <a:pPr/>
              <a:t>10/26/2011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8830F-B3D5-48BB-B1B7-FE82ED2A52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4E418-DBA9-43F8-8B1A-9A6A87BA8F66}" type="datetimeFigureOut">
              <a:rPr lang="en-US" smtClean="0"/>
              <a:pPr/>
              <a:t>10/26/2011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8830F-B3D5-48BB-B1B7-FE82ED2A52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4E418-DBA9-43F8-8B1A-9A6A87BA8F66}" type="datetimeFigureOut">
              <a:rPr lang="en-US" smtClean="0"/>
              <a:pPr/>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8830F-B3D5-48BB-B1B7-FE82ED2A52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4E418-DBA9-43F8-8B1A-9A6A87BA8F66}" type="datetimeFigureOut">
              <a:rPr lang="en-US" smtClean="0"/>
              <a:pPr/>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8830F-B3D5-48BB-B1B7-FE82ED2A52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4E418-DBA9-43F8-8B1A-9A6A87BA8F66}" type="datetimeFigureOut">
              <a:rPr lang="en-US" smtClean="0"/>
              <a:pPr/>
              <a:t>10/26/2011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8830F-B3D5-48BB-B1B7-FE82ED2A52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www.eia.doe.gov/oiaf/aeo/electricity_generation.html"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www.iso-ne.com/nwsiss/grid_mkts/enrgy_srcs/index.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209799"/>
          </a:xfrm>
        </p:spPr>
        <p:txBody>
          <a:bodyPr>
            <a:normAutofit/>
          </a:bodyPr>
          <a:lstStyle/>
          <a:p>
            <a:r>
              <a:rPr lang="en-US" b="1" dirty="0" smtClean="0">
                <a:solidFill>
                  <a:srgbClr val="0070C0"/>
                </a:solidFill>
              </a:rPr>
              <a:t>Subsidies</a:t>
            </a:r>
            <a:br>
              <a:rPr lang="en-US" b="1" dirty="0" smtClean="0">
                <a:solidFill>
                  <a:srgbClr val="0070C0"/>
                </a:solidFill>
              </a:rPr>
            </a:br>
            <a:r>
              <a:rPr lang="en-US" b="1" dirty="0" smtClean="0">
                <a:solidFill>
                  <a:srgbClr val="0070C0"/>
                </a:solidFill>
              </a:rPr>
              <a:t>Are They Worth It?</a:t>
            </a:r>
            <a:endParaRPr lang="en-US" b="1" dirty="0">
              <a:solidFill>
                <a:srgbClr val="0070C0"/>
              </a:solidFill>
            </a:endParaRPr>
          </a:p>
        </p:txBody>
      </p:sp>
      <p:sp>
        <p:nvSpPr>
          <p:cNvPr id="3" name="Subtitle 2"/>
          <p:cNvSpPr>
            <a:spLocks noGrp="1"/>
          </p:cNvSpPr>
          <p:nvPr>
            <p:ph type="subTitle" idx="1"/>
          </p:nvPr>
        </p:nvSpPr>
        <p:spPr>
          <a:xfrm>
            <a:off x="1371600" y="3276600"/>
            <a:ext cx="6400800" cy="3276600"/>
          </a:xfrm>
        </p:spPr>
        <p:txBody>
          <a:bodyPr>
            <a:normAutofit/>
          </a:bodyPr>
          <a:lstStyle/>
          <a:p>
            <a:pPr>
              <a:spcBef>
                <a:spcPts val="0"/>
              </a:spcBef>
            </a:pPr>
            <a:r>
              <a:rPr lang="en-US" sz="2800" dirty="0" smtClean="0">
                <a:solidFill>
                  <a:srgbClr val="0070C0"/>
                </a:solidFill>
              </a:rPr>
              <a:t>Gary L. Hunt</a:t>
            </a:r>
          </a:p>
          <a:p>
            <a:pPr>
              <a:spcBef>
                <a:spcPts val="0"/>
              </a:spcBef>
            </a:pPr>
            <a:r>
              <a:rPr lang="en-US" sz="2800" dirty="0" smtClean="0">
                <a:solidFill>
                  <a:srgbClr val="0070C0"/>
                </a:solidFill>
              </a:rPr>
              <a:t>School of Economics</a:t>
            </a:r>
          </a:p>
          <a:p>
            <a:pPr>
              <a:spcBef>
                <a:spcPts val="0"/>
              </a:spcBef>
            </a:pPr>
            <a:r>
              <a:rPr lang="en-US" sz="2800" dirty="0" smtClean="0">
                <a:solidFill>
                  <a:srgbClr val="0070C0"/>
                </a:solidFill>
              </a:rPr>
              <a:t>University of Maine</a:t>
            </a:r>
          </a:p>
          <a:p>
            <a:endParaRPr lang="en-US" sz="2400" dirty="0"/>
          </a:p>
          <a:p>
            <a:pPr>
              <a:spcBef>
                <a:spcPts val="0"/>
              </a:spcBef>
            </a:pPr>
            <a:r>
              <a:rPr lang="en-US" sz="2600" b="1" dirty="0" smtClean="0"/>
              <a:t>E2TECH Forum</a:t>
            </a:r>
          </a:p>
          <a:p>
            <a:pPr>
              <a:spcBef>
                <a:spcPts val="0"/>
              </a:spcBef>
            </a:pPr>
            <a:r>
              <a:rPr lang="en-US" sz="2600" b="1" dirty="0" smtClean="0"/>
              <a:t>University of Maine</a:t>
            </a:r>
          </a:p>
          <a:p>
            <a:pPr>
              <a:spcBef>
                <a:spcPts val="0"/>
              </a:spcBef>
            </a:pPr>
            <a:r>
              <a:rPr lang="en-US" sz="2600" b="1" dirty="0" smtClean="0"/>
              <a:t>October 26, 2011</a:t>
            </a:r>
          </a:p>
        </p:txBody>
      </p:sp>
      <p:pic>
        <p:nvPicPr>
          <p:cNvPr id="4" name="Picture 3" descr="UM-Logo.gif"/>
          <p:cNvPicPr>
            <a:picLocks noChangeAspect="1"/>
          </p:cNvPicPr>
          <p:nvPr/>
        </p:nvPicPr>
        <p:blipFill>
          <a:blip r:embed="rId2" cstate="print"/>
          <a:stretch>
            <a:fillRect/>
          </a:stretch>
        </p:blipFill>
        <p:spPr>
          <a:xfrm>
            <a:off x="381000" y="6172200"/>
            <a:ext cx="1409700" cy="476250"/>
          </a:xfrm>
          <a:prstGeom prst="rect">
            <a:avLst/>
          </a:prstGeom>
        </p:spPr>
      </p:pic>
      <p:sp>
        <p:nvSpPr>
          <p:cNvPr id="5" name="TextBox 4"/>
          <p:cNvSpPr txBox="1"/>
          <p:nvPr/>
        </p:nvSpPr>
        <p:spPr>
          <a:xfrm>
            <a:off x="6172200" y="6248400"/>
            <a:ext cx="2971800" cy="430887"/>
          </a:xfrm>
          <a:prstGeom prst="rect">
            <a:avLst/>
          </a:prstGeom>
          <a:noFill/>
        </p:spPr>
        <p:txBody>
          <a:bodyPr wrap="square" rtlCol="0">
            <a:spAutoFit/>
          </a:bodyPr>
          <a:lstStyle/>
          <a:p>
            <a:r>
              <a:rPr lang="en-US" sz="2200" b="1" dirty="0" smtClean="0">
                <a:solidFill>
                  <a:srgbClr val="262056"/>
                </a:solidFill>
                <a:latin typeface="Garamond" pitchFamily="18" charset="0"/>
              </a:rPr>
              <a:t>School of Economics</a:t>
            </a:r>
            <a:endParaRPr lang="en-US" sz="2200" b="1" dirty="0">
              <a:solidFill>
                <a:srgbClr val="262056"/>
              </a:solidFill>
              <a:latin typeface="Garamon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371600"/>
          </a:xfrm>
        </p:spPr>
        <p:txBody>
          <a:bodyPr>
            <a:normAutofit/>
          </a:bodyPr>
          <a:lstStyle/>
          <a:p>
            <a:r>
              <a:rPr lang="en-US" sz="2800" b="1" dirty="0" smtClean="0">
                <a:solidFill>
                  <a:srgbClr val="0070C0"/>
                </a:solidFill>
              </a:rPr>
              <a:t>Subsidies for both</a:t>
            </a:r>
            <a:br>
              <a:rPr lang="en-US" sz="2800" b="1" dirty="0" smtClean="0">
                <a:solidFill>
                  <a:srgbClr val="0070C0"/>
                </a:solidFill>
              </a:rPr>
            </a:br>
            <a:r>
              <a:rPr lang="en-US" sz="2800" b="1" dirty="0" smtClean="0">
                <a:solidFill>
                  <a:srgbClr val="0070C0"/>
                </a:solidFill>
              </a:rPr>
              <a:t>Learning and Hidden Cost Problem</a:t>
            </a:r>
            <a:br>
              <a:rPr lang="en-US" sz="2800" b="1" dirty="0" smtClean="0">
                <a:solidFill>
                  <a:srgbClr val="0070C0"/>
                </a:solidFill>
              </a:rPr>
            </a:br>
            <a:r>
              <a:rPr lang="en-US" sz="2800" b="1" dirty="0" smtClean="0">
                <a:solidFill>
                  <a:srgbClr val="0070C0"/>
                </a:solidFill>
              </a:rPr>
              <a:t>($/kWh)</a:t>
            </a:r>
            <a:endParaRPr lang="en-US" sz="2800" b="1" dirty="0">
              <a:solidFill>
                <a:srgbClr val="0070C0"/>
              </a:solidFill>
            </a:endParaRPr>
          </a:p>
        </p:txBody>
      </p:sp>
      <p:graphicFrame>
        <p:nvGraphicFramePr>
          <p:cNvPr id="6" name="Chart 5"/>
          <p:cNvGraphicFramePr/>
          <p:nvPr>
            <p:extLst>
              <p:ext uri="{D42A27DB-BD31-4B8C-83A1-F6EECF244321}">
                <p14:modId xmlns="" xmlns:p14="http://schemas.microsoft.com/office/powerpoint/2010/main" val="764558609"/>
              </p:ext>
            </p:extLst>
          </p:nvPr>
        </p:nvGraphicFramePr>
        <p:xfrm>
          <a:off x="152400" y="1600200"/>
          <a:ext cx="88392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down)">
                                      <p:cBhvr>
                                        <p:cTn id="17" dur="5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down)">
                                      <p:cBhvr>
                                        <p:cTn id="22" dur="500"/>
                                        <p:tgtEl>
                                          <p:spTgt spid="6">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down)">
                                      <p:cBhvr>
                                        <p:cTn id="27" dur="3000"/>
                                        <p:tgtEl>
                                          <p:spTgt spid="6">
                                            <p:graphicEl>
                                              <a:chart seriesIdx="3" categoryIdx="-4" bldStep="series"/>
                                            </p:graphicEl>
                                          </p:spTgt>
                                        </p:tgtEl>
                                      </p:cBhvr>
                                    </p:animEffect>
                                  </p:childTnLst>
                                  <p:subTnLst>
                                    <p:set>
                                      <p:cBhvr override="childStyle">
                                        <p:cTn dur="1" fill="hold" display="0" masterRel="nextClick" afterEffect="1"/>
                                        <p:tgtEl>
                                          <p:spTgt spid="6">
                                            <p:graphicEl>
                                              <a:chart seriesIdx="3" categoryIdx="-4" bldStep="series"/>
                                            </p:graphic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4000" b="1" dirty="0" smtClean="0">
                <a:solidFill>
                  <a:srgbClr val="0070C0"/>
                </a:solidFill>
              </a:rPr>
              <a:t>Are Subsidies Worth It?</a:t>
            </a:r>
            <a:endParaRPr lang="en-US" sz="4000" b="1" dirty="0">
              <a:solidFill>
                <a:srgbClr val="0070C0"/>
              </a:solidFill>
            </a:endParaRPr>
          </a:p>
        </p:txBody>
      </p:sp>
      <p:sp>
        <p:nvSpPr>
          <p:cNvPr id="3" name="Content Placeholder 2"/>
          <p:cNvSpPr>
            <a:spLocks noGrp="1"/>
          </p:cNvSpPr>
          <p:nvPr>
            <p:ph idx="1"/>
          </p:nvPr>
        </p:nvSpPr>
        <p:spPr>
          <a:xfrm>
            <a:off x="152400" y="1219200"/>
            <a:ext cx="8839200" cy="5105400"/>
          </a:xfrm>
        </p:spPr>
        <p:txBody>
          <a:bodyPr>
            <a:noAutofit/>
          </a:bodyPr>
          <a:lstStyle/>
          <a:p>
            <a:r>
              <a:rPr lang="en-US" b="1" dirty="0" smtClean="0">
                <a:solidFill>
                  <a:srgbClr val="0070C0"/>
                </a:solidFill>
              </a:rPr>
              <a:t>Do they lower private costs through R&amp;D and learning curve effects?</a:t>
            </a:r>
          </a:p>
          <a:p>
            <a:pPr lvl="1"/>
            <a:r>
              <a:rPr lang="en-US" sz="3200" b="1" i="1" dirty="0" smtClean="0">
                <a:solidFill>
                  <a:srgbClr val="0070C0"/>
                </a:solidFill>
              </a:rPr>
              <a:t>Yes</a:t>
            </a:r>
            <a:r>
              <a:rPr lang="en-US" sz="3200" dirty="0" smtClean="0">
                <a:solidFill>
                  <a:srgbClr val="0070C0"/>
                </a:solidFill>
              </a:rPr>
              <a:t> for onshore wind</a:t>
            </a:r>
          </a:p>
          <a:p>
            <a:pPr lvl="2"/>
            <a:r>
              <a:rPr lang="en-US" sz="2800" dirty="0" smtClean="0">
                <a:solidFill>
                  <a:srgbClr val="0070C0"/>
                </a:solidFill>
              </a:rPr>
              <a:t>From over $0.20/kWh down to $0.10/kWh</a:t>
            </a:r>
            <a:endParaRPr lang="en-US" sz="1300" dirty="0" smtClean="0">
              <a:solidFill>
                <a:srgbClr val="0070C0"/>
              </a:solidFill>
            </a:endParaRPr>
          </a:p>
          <a:p>
            <a:pPr lvl="1"/>
            <a:endParaRPr lang="en-US" sz="1000" dirty="0" smtClean="0">
              <a:solidFill>
                <a:srgbClr val="0070C0"/>
              </a:solidFill>
            </a:endParaRPr>
          </a:p>
          <a:p>
            <a:pPr lvl="1"/>
            <a:r>
              <a:rPr lang="en-US" sz="3200" dirty="0" smtClean="0">
                <a:solidFill>
                  <a:srgbClr val="0070C0"/>
                </a:solidFill>
              </a:rPr>
              <a:t>Potential exists for similar outcome for offshore wind</a:t>
            </a:r>
          </a:p>
          <a:p>
            <a:pPr lvl="1"/>
            <a:endParaRPr lang="en-US" sz="1000" dirty="0" smtClean="0">
              <a:solidFill>
                <a:srgbClr val="0070C0"/>
              </a:solidFill>
            </a:endParaRPr>
          </a:p>
          <a:p>
            <a:pPr lvl="1"/>
            <a:r>
              <a:rPr lang="en-US" sz="3200" dirty="0" smtClean="0">
                <a:solidFill>
                  <a:srgbClr val="0070C0"/>
                </a:solidFill>
              </a:rPr>
              <a:t>U.S. DOE goal is for $0.07/kWh - $0.09/kWh over time</a:t>
            </a:r>
          </a:p>
          <a:p>
            <a:pPr>
              <a:buNone/>
            </a:pPr>
            <a:endParaRPr lang="en-US" sz="3000"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791200"/>
          </a:xfrm>
        </p:spPr>
        <p:txBody>
          <a:bodyPr>
            <a:noAutofit/>
          </a:bodyPr>
          <a:lstStyle/>
          <a:p>
            <a:pPr marL="0" indent="0">
              <a:buNone/>
            </a:pPr>
            <a:r>
              <a:rPr lang="en-US" sz="2800" b="1" dirty="0" smtClean="0">
                <a:solidFill>
                  <a:srgbClr val="0070C0"/>
                </a:solidFill>
              </a:rPr>
              <a:t>Can they correct for any hidden costs that lead to an unlevel playing field putting wind artificially at a competitive disadvantage resulting in a higher social cost of electricity?</a:t>
            </a:r>
            <a:endParaRPr lang="en-US" sz="800" b="1" dirty="0" smtClean="0">
              <a:solidFill>
                <a:srgbClr val="0070C0"/>
              </a:solidFill>
            </a:endParaRPr>
          </a:p>
          <a:p>
            <a:pPr marL="57150" indent="0" algn="ctr">
              <a:buNone/>
            </a:pPr>
            <a:r>
              <a:rPr lang="en-US" sz="2800" b="1" dirty="0" smtClean="0">
                <a:solidFill>
                  <a:srgbClr val="0070C0"/>
                </a:solidFill>
              </a:rPr>
              <a:t>Yes </a:t>
            </a:r>
          </a:p>
          <a:p>
            <a:r>
              <a:rPr lang="en-US" sz="2400" dirty="0" smtClean="0">
                <a:solidFill>
                  <a:srgbClr val="0070C0"/>
                </a:solidFill>
              </a:rPr>
              <a:t>The difference in full cost between wind and NGCC is less than </a:t>
            </a:r>
            <a:r>
              <a:rPr lang="en-US" sz="2400" dirty="0" smtClean="0">
                <a:solidFill>
                  <a:srgbClr val="0070C0"/>
                </a:solidFill>
              </a:rPr>
              <a:t>1.1 - 1.5 </a:t>
            </a:r>
            <a:r>
              <a:rPr lang="en-US" sz="2400" dirty="0" smtClean="0">
                <a:solidFill>
                  <a:srgbClr val="0070C0"/>
                </a:solidFill>
              </a:rPr>
              <a:t>times the full cost difference between wind and the highest cost generation technologies</a:t>
            </a:r>
          </a:p>
          <a:p>
            <a:pPr lvl="1"/>
            <a:r>
              <a:rPr lang="en-US" sz="2400" dirty="0" smtClean="0">
                <a:solidFill>
                  <a:srgbClr val="0070C0"/>
                </a:solidFill>
              </a:rPr>
              <a:t>Coal </a:t>
            </a:r>
          </a:p>
          <a:p>
            <a:pPr lvl="1"/>
            <a:r>
              <a:rPr lang="en-US" sz="2400" dirty="0" smtClean="0">
                <a:solidFill>
                  <a:srgbClr val="0070C0"/>
                </a:solidFill>
              </a:rPr>
              <a:t>Oil/gas Turbines</a:t>
            </a:r>
            <a:endParaRPr lang="en-US" sz="2400" dirty="0" smtClean="0"/>
          </a:p>
          <a:p>
            <a:endParaRPr lang="en-US" sz="500" dirty="0" smtClean="0">
              <a:solidFill>
                <a:srgbClr val="0070C0"/>
              </a:solidFill>
            </a:endParaRPr>
          </a:p>
          <a:p>
            <a:r>
              <a:rPr lang="en-US" sz="2400" dirty="0" smtClean="0">
                <a:solidFill>
                  <a:srgbClr val="0070C0"/>
                </a:solidFill>
              </a:rPr>
              <a:t>So the social cost savings achieved by retaining wind generation through subsidies exceeds the social costs of the subsidies themselves </a:t>
            </a:r>
          </a:p>
        </p:txBody>
      </p:sp>
      <p:sp>
        <p:nvSpPr>
          <p:cNvPr id="4" name="Title 1"/>
          <p:cNvSpPr>
            <a:spLocks noGrp="1"/>
          </p:cNvSpPr>
          <p:nvPr>
            <p:ph type="title"/>
          </p:nvPr>
        </p:nvSpPr>
        <p:spPr>
          <a:xfrm>
            <a:off x="457200" y="152400"/>
            <a:ext cx="8229600" cy="762000"/>
          </a:xfrm>
        </p:spPr>
        <p:txBody>
          <a:bodyPr>
            <a:noAutofit/>
          </a:bodyPr>
          <a:lstStyle/>
          <a:p>
            <a:r>
              <a:rPr lang="en-US" sz="4000" b="1" dirty="0" smtClean="0">
                <a:solidFill>
                  <a:srgbClr val="0070C0"/>
                </a:solidFill>
              </a:rPr>
              <a:t>Are Subsidies Worth It?</a:t>
            </a:r>
            <a:endParaRPr lang="en-US" sz="40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5486400"/>
          </a:xfrm>
        </p:spPr>
        <p:txBody>
          <a:bodyPr>
            <a:normAutofit/>
          </a:bodyPr>
          <a:lstStyle/>
          <a:p>
            <a:r>
              <a:rPr lang="en-US" dirty="0" smtClean="0">
                <a:solidFill>
                  <a:srgbClr val="0070C0"/>
                </a:solidFill>
              </a:rPr>
              <a:t>Subsidies for avoidance of hidden costs can be eliminated when emissions charges are placed on fossil fuel generated electricity to fully incorporate its health and environmental costs into the electricity market</a:t>
            </a:r>
          </a:p>
          <a:p>
            <a:endParaRPr lang="en-US" sz="1000" dirty="0" smtClean="0">
              <a:solidFill>
                <a:srgbClr val="0070C0"/>
              </a:solidFill>
            </a:endParaRPr>
          </a:p>
          <a:p>
            <a:r>
              <a:rPr lang="en-US" dirty="0" smtClean="0">
                <a:solidFill>
                  <a:srgbClr val="0070C0"/>
                </a:solidFill>
              </a:rPr>
              <a:t>Subsidies for R&amp;D and “learning–by–doing” would remain, especially for offshore wind</a:t>
            </a:r>
          </a:p>
        </p:txBody>
      </p:sp>
      <p:sp>
        <p:nvSpPr>
          <p:cNvPr id="4" name="Title 1"/>
          <p:cNvSpPr>
            <a:spLocks noGrp="1"/>
          </p:cNvSpPr>
          <p:nvPr>
            <p:ph type="title"/>
          </p:nvPr>
        </p:nvSpPr>
        <p:spPr>
          <a:xfrm>
            <a:off x="457200" y="152400"/>
            <a:ext cx="8229600" cy="762000"/>
          </a:xfrm>
        </p:spPr>
        <p:txBody>
          <a:bodyPr>
            <a:noAutofit/>
          </a:bodyPr>
          <a:lstStyle/>
          <a:p>
            <a:r>
              <a:rPr lang="en-US" sz="4000" b="1" dirty="0" smtClean="0">
                <a:solidFill>
                  <a:srgbClr val="0070C0"/>
                </a:solidFill>
              </a:rPr>
              <a:t>Are Subsidies Worth It?</a:t>
            </a:r>
            <a:endParaRPr lang="en-US" sz="4000" b="1" dirty="0">
              <a:solidFill>
                <a:srgbClr val="0070C0"/>
              </a:solidFill>
            </a:endParaRPr>
          </a:p>
        </p:txBody>
      </p:sp>
    </p:spTree>
    <p:extLst>
      <p:ext uri="{BB962C8B-B14F-4D97-AF65-F5344CB8AC3E}">
        <p14:creationId xmlns="" xmlns:p14="http://schemas.microsoft.com/office/powerpoint/2010/main" val="143472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b="1" dirty="0" smtClean="0">
                <a:solidFill>
                  <a:srgbClr val="0070C0"/>
                </a:solidFill>
              </a:rPr>
              <a:t>Economical Generation Mix</a:t>
            </a:r>
            <a:endParaRPr lang="en-US" b="1" dirty="0">
              <a:solidFill>
                <a:srgbClr val="0070C0"/>
              </a:solidFill>
            </a:endParaRPr>
          </a:p>
        </p:txBody>
      </p:sp>
      <p:sp>
        <p:nvSpPr>
          <p:cNvPr id="3" name="Content Placeholder 2"/>
          <p:cNvSpPr>
            <a:spLocks noGrp="1"/>
          </p:cNvSpPr>
          <p:nvPr>
            <p:ph idx="1"/>
          </p:nvPr>
        </p:nvSpPr>
        <p:spPr>
          <a:xfrm>
            <a:off x="228600" y="1143000"/>
            <a:ext cx="8915400" cy="4983163"/>
          </a:xfrm>
        </p:spPr>
        <p:txBody>
          <a:bodyPr>
            <a:normAutofit fontScale="92500" lnSpcReduction="10000"/>
          </a:bodyPr>
          <a:lstStyle/>
          <a:p>
            <a:r>
              <a:rPr lang="en-US" dirty="0" smtClean="0">
                <a:solidFill>
                  <a:srgbClr val="0070C0"/>
                </a:solidFill>
              </a:rPr>
              <a:t>Wind </a:t>
            </a:r>
            <a:r>
              <a:rPr lang="en-US" dirty="0" smtClean="0">
                <a:solidFill>
                  <a:srgbClr val="0070C0"/>
                </a:solidFill>
              </a:rPr>
              <a:t>could </a:t>
            </a:r>
            <a:r>
              <a:rPr lang="en-US" dirty="0" smtClean="0">
                <a:solidFill>
                  <a:srgbClr val="0070C0"/>
                </a:solidFill>
              </a:rPr>
              <a:t>displace coal and oil/gas turbines</a:t>
            </a:r>
          </a:p>
          <a:p>
            <a:endParaRPr lang="en-US" sz="1000" dirty="0" smtClean="0">
              <a:solidFill>
                <a:srgbClr val="0070C0"/>
              </a:solidFill>
            </a:endParaRPr>
          </a:p>
          <a:p>
            <a:r>
              <a:rPr lang="en-US" dirty="0" smtClean="0">
                <a:solidFill>
                  <a:srgbClr val="0070C0"/>
                </a:solidFill>
              </a:rPr>
              <a:t>These currently account for about 25% of the electricity generation in New England</a:t>
            </a:r>
          </a:p>
          <a:p>
            <a:endParaRPr lang="en-US" sz="1100" dirty="0" smtClean="0">
              <a:solidFill>
                <a:srgbClr val="0070C0"/>
              </a:solidFill>
            </a:endParaRPr>
          </a:p>
          <a:p>
            <a:r>
              <a:rPr lang="en-US" dirty="0" smtClean="0">
                <a:solidFill>
                  <a:srgbClr val="0070C0"/>
                </a:solidFill>
              </a:rPr>
              <a:t>Natural gas (NGCC) is about 35%</a:t>
            </a:r>
          </a:p>
          <a:p>
            <a:endParaRPr lang="en-US" sz="1100" dirty="0" smtClean="0">
              <a:solidFill>
                <a:srgbClr val="0070C0"/>
              </a:solidFill>
            </a:endParaRPr>
          </a:p>
          <a:p>
            <a:r>
              <a:rPr lang="en-US" dirty="0" smtClean="0">
                <a:solidFill>
                  <a:srgbClr val="0070C0"/>
                </a:solidFill>
              </a:rPr>
              <a:t>Wind and natural gas work well together in the generation portfolio</a:t>
            </a:r>
          </a:p>
          <a:p>
            <a:endParaRPr lang="en-US" sz="1100" dirty="0" smtClean="0">
              <a:solidFill>
                <a:srgbClr val="0070C0"/>
              </a:solidFill>
            </a:endParaRPr>
          </a:p>
          <a:p>
            <a:r>
              <a:rPr lang="en-US" dirty="0" smtClean="0">
                <a:solidFill>
                  <a:srgbClr val="0070C0"/>
                </a:solidFill>
              </a:rPr>
              <a:t>A 20% - 25% share for wind in the portfolio is feasible</a:t>
            </a:r>
          </a:p>
          <a:p>
            <a:pPr lvl="1" algn="r"/>
            <a:endParaRPr lang="en-US" sz="1500" dirty="0" smtClean="0">
              <a:solidFill>
                <a:srgbClr val="0070C0"/>
              </a:solidFill>
            </a:endParaRPr>
          </a:p>
          <a:p>
            <a:pPr lvl="1" algn="r"/>
            <a:r>
              <a:rPr lang="en-US" sz="1500" dirty="0" smtClean="0">
                <a:solidFill>
                  <a:srgbClr val="0070C0"/>
                </a:solidFill>
              </a:rPr>
              <a:t>NREL, </a:t>
            </a:r>
            <a:r>
              <a:rPr lang="en-US" sz="1500" i="1" dirty="0" smtClean="0">
                <a:solidFill>
                  <a:srgbClr val="0070C0"/>
                </a:solidFill>
              </a:rPr>
              <a:t>Eastern Wind Integration and Transmission Study </a:t>
            </a:r>
            <a:r>
              <a:rPr lang="en-US" sz="1500" dirty="0" smtClean="0">
                <a:solidFill>
                  <a:srgbClr val="0070C0"/>
                </a:solidFill>
              </a:rPr>
              <a:t>(2009)</a:t>
            </a:r>
          </a:p>
          <a:p>
            <a:pPr lvl="1" algn="r"/>
            <a:r>
              <a:rPr lang="en-US" sz="1500" dirty="0" smtClean="0">
                <a:solidFill>
                  <a:srgbClr val="0070C0"/>
                </a:solidFill>
              </a:rPr>
              <a:t>ISO New England, </a:t>
            </a:r>
            <a:r>
              <a:rPr lang="en-US" sz="1500" i="1" dirty="0" smtClean="0">
                <a:solidFill>
                  <a:srgbClr val="0070C0"/>
                </a:solidFill>
              </a:rPr>
              <a:t>New England Wind Integration Study </a:t>
            </a:r>
            <a:r>
              <a:rPr lang="en-US" sz="1500" dirty="0" smtClean="0">
                <a:solidFill>
                  <a:srgbClr val="0070C0"/>
                </a:solidFill>
              </a:rPr>
              <a:t>(2010)</a:t>
            </a:r>
          </a:p>
          <a:p>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 xmlns:p14="http://schemas.microsoft.com/office/powerpoint/2010/main" val="3735574503"/>
              </p:ext>
            </p:extLst>
          </p:nvPr>
        </p:nvGraphicFramePr>
        <p:xfrm>
          <a:off x="381000" y="228600"/>
          <a:ext cx="8382000" cy="6096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04800" y="6324600"/>
            <a:ext cx="7137851" cy="369332"/>
          </a:xfrm>
          <a:prstGeom prst="rect">
            <a:avLst/>
          </a:prstGeom>
          <a:noFill/>
        </p:spPr>
        <p:txBody>
          <a:bodyPr wrap="none" rtlCol="0">
            <a:spAutoFit/>
          </a:bodyPr>
          <a:lstStyle/>
          <a:p>
            <a:r>
              <a:rPr lang="en-US" dirty="0" smtClean="0"/>
              <a:t>Source:  http://www.iso-ne.com/nwsiss/grid_mkts/enrgy_srcs/index.html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lectric_power_industry_net_generation_fuel-small.jpg"/>
          <p:cNvPicPr>
            <a:picLocks noGrp="1" noChangeAspect="1"/>
          </p:cNvPicPr>
          <p:nvPr>
            <p:ph idx="1"/>
          </p:nvPr>
        </p:nvPicPr>
        <p:blipFill>
          <a:blip r:embed="rId2" cstate="print"/>
          <a:stretch>
            <a:fillRect/>
          </a:stretch>
        </p:blipFill>
        <p:spPr>
          <a:xfrm>
            <a:off x="990600" y="152400"/>
            <a:ext cx="7315199" cy="65532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94802"/>
            <a:ext cx="8839200" cy="6432530"/>
          </a:xfrm>
          <a:prstGeom prst="rect">
            <a:avLst/>
          </a:prstGeom>
        </p:spPr>
        <p:txBody>
          <a:bodyPr wrap="square">
            <a:spAutoFit/>
          </a:bodyPr>
          <a:lstStyle/>
          <a:p>
            <a:pPr>
              <a:buFont typeface="Arial" pitchFamily="34" charset="0"/>
              <a:buChar char="•"/>
            </a:pPr>
            <a:r>
              <a:rPr lang="en-US" sz="2400" b="1" dirty="0" smtClean="0">
                <a:solidFill>
                  <a:srgbClr val="0070C0"/>
                </a:solidFill>
              </a:rPr>
              <a:t>Factors influencing net social benefits from wind subsidies include</a:t>
            </a:r>
          </a:p>
          <a:p>
            <a:pPr lvl="1"/>
            <a:endParaRPr lang="en-US" sz="1600" dirty="0" smtClean="0">
              <a:solidFill>
                <a:srgbClr val="0070C0"/>
              </a:solidFill>
            </a:endParaRPr>
          </a:p>
          <a:p>
            <a:pPr lvl="1">
              <a:buFont typeface="Arial" pitchFamily="34" charset="0"/>
              <a:buChar char="•"/>
            </a:pPr>
            <a:r>
              <a:rPr lang="en-US" sz="2400" dirty="0" smtClean="0">
                <a:solidFill>
                  <a:srgbClr val="0070C0"/>
                </a:solidFill>
              </a:rPr>
              <a:t>Continued learning effects with wind expansion (esp. offshore)</a:t>
            </a:r>
          </a:p>
          <a:p>
            <a:pPr lvl="1"/>
            <a:endParaRPr lang="en-US" sz="1200" dirty="0" smtClean="0">
              <a:solidFill>
                <a:srgbClr val="0070C0"/>
              </a:solidFill>
            </a:endParaRPr>
          </a:p>
          <a:p>
            <a:pPr lvl="1">
              <a:buFont typeface="Arial" pitchFamily="34" charset="0"/>
              <a:buChar char="•"/>
            </a:pPr>
            <a:r>
              <a:rPr lang="en-US" sz="2400" dirty="0" smtClean="0">
                <a:solidFill>
                  <a:srgbClr val="0070C0"/>
                </a:solidFill>
              </a:rPr>
              <a:t>Careful siting</a:t>
            </a:r>
          </a:p>
          <a:p>
            <a:pPr lvl="1">
              <a:buFont typeface="Arial" pitchFamily="34" charset="0"/>
              <a:buChar char="•"/>
            </a:pPr>
            <a:endParaRPr lang="en-US" sz="1200" dirty="0" smtClean="0">
              <a:solidFill>
                <a:srgbClr val="0070C0"/>
              </a:solidFill>
            </a:endParaRPr>
          </a:p>
          <a:p>
            <a:pPr lvl="1">
              <a:buFont typeface="Arial" pitchFamily="34" charset="0"/>
              <a:buChar char="•"/>
            </a:pPr>
            <a:r>
              <a:rPr lang="en-US" sz="2400" dirty="0" smtClean="0">
                <a:solidFill>
                  <a:srgbClr val="0070C0"/>
                </a:solidFill>
              </a:rPr>
              <a:t> Health and environmental costs not fully accounted for</a:t>
            </a:r>
          </a:p>
          <a:p>
            <a:pPr lvl="3">
              <a:buFont typeface="Arial" pitchFamily="34" charset="0"/>
              <a:buChar char="•"/>
            </a:pPr>
            <a:r>
              <a:rPr lang="en-US" sz="2400" dirty="0" smtClean="0">
                <a:solidFill>
                  <a:srgbClr val="0070C0"/>
                </a:solidFill>
              </a:rPr>
              <a:t>Coal and oil/gas turbine hidden costs</a:t>
            </a:r>
          </a:p>
          <a:p>
            <a:pPr lvl="3">
              <a:buFont typeface="Arial" pitchFamily="34" charset="0"/>
              <a:buChar char="•"/>
            </a:pPr>
            <a:r>
              <a:rPr lang="en-US" sz="2400" dirty="0" smtClean="0">
                <a:solidFill>
                  <a:srgbClr val="0070C0"/>
                </a:solidFill>
              </a:rPr>
              <a:t>Methane leakage (CO2 emissions as high as coal)--shale</a:t>
            </a:r>
          </a:p>
          <a:p>
            <a:pPr lvl="3">
              <a:buFont typeface="Arial" pitchFamily="34" charset="0"/>
              <a:buChar char="•"/>
            </a:pPr>
            <a:r>
              <a:rPr lang="en-US" sz="2400" dirty="0" smtClean="0">
                <a:solidFill>
                  <a:srgbClr val="0070C0"/>
                </a:solidFill>
              </a:rPr>
              <a:t>Water pollution issues with hydraulic fracturing--shale</a:t>
            </a:r>
          </a:p>
          <a:p>
            <a:pPr lvl="3">
              <a:buFont typeface="Arial" pitchFamily="34" charset="0"/>
              <a:buChar char="•"/>
            </a:pPr>
            <a:r>
              <a:rPr lang="en-US" sz="2400" dirty="0" smtClean="0">
                <a:solidFill>
                  <a:srgbClr val="0070C0"/>
                </a:solidFill>
              </a:rPr>
              <a:t>Other health and environmental costs of “fracking”--shale</a:t>
            </a:r>
          </a:p>
          <a:p>
            <a:pPr lvl="1">
              <a:buFont typeface="Arial" pitchFamily="34" charset="0"/>
              <a:buChar char="•"/>
            </a:pPr>
            <a:endParaRPr lang="en-US" sz="1200" dirty="0" smtClean="0">
              <a:solidFill>
                <a:srgbClr val="0070C0"/>
              </a:solidFill>
            </a:endParaRPr>
          </a:p>
          <a:p>
            <a:pPr lvl="1">
              <a:buFont typeface="Arial" pitchFamily="34" charset="0"/>
              <a:buChar char="•"/>
            </a:pPr>
            <a:r>
              <a:rPr lang="en-US" sz="2400" dirty="0" smtClean="0">
                <a:solidFill>
                  <a:srgbClr val="0070C0"/>
                </a:solidFill>
              </a:rPr>
              <a:t> Enhancing energy security through long – run electricity price</a:t>
            </a:r>
          </a:p>
          <a:p>
            <a:pPr lvl="1"/>
            <a:r>
              <a:rPr lang="en-US" sz="2400" dirty="0" smtClean="0">
                <a:solidFill>
                  <a:srgbClr val="0070C0"/>
                </a:solidFill>
              </a:rPr>
              <a:t>    stability under fixed price PPA</a:t>
            </a:r>
          </a:p>
          <a:p>
            <a:pPr lvl="1"/>
            <a:endParaRPr lang="en-US" sz="1200" dirty="0" smtClean="0">
              <a:solidFill>
                <a:srgbClr val="0070C0"/>
              </a:solidFill>
            </a:endParaRPr>
          </a:p>
          <a:p>
            <a:pPr lvl="1">
              <a:buFont typeface="Arial" pitchFamily="34" charset="0"/>
              <a:buChar char="•"/>
            </a:pPr>
            <a:r>
              <a:rPr lang="en-US" sz="2400" dirty="0" smtClean="0">
                <a:solidFill>
                  <a:srgbClr val="0070C0"/>
                </a:solidFill>
              </a:rPr>
              <a:t> Fuel mix diversification to avoid over-reliance on natural gas </a:t>
            </a:r>
            <a:endParaRPr lang="en-US" sz="2400" dirty="0" smtClean="0">
              <a:solidFill>
                <a:srgbClr val="0070C0"/>
              </a:solidFill>
            </a:endParaRPr>
          </a:p>
          <a:p>
            <a:pPr lvl="1"/>
            <a:endParaRPr lang="en-US" sz="1200" dirty="0" smtClean="0">
              <a:solidFill>
                <a:srgbClr val="0070C0"/>
              </a:solidFill>
            </a:endParaRPr>
          </a:p>
          <a:p>
            <a:pPr lvl="1">
              <a:buFont typeface="Arial" pitchFamily="34" charset="0"/>
              <a:buChar char="•"/>
            </a:pPr>
            <a:r>
              <a:rPr lang="en-US" sz="2400" dirty="0" smtClean="0">
                <a:solidFill>
                  <a:srgbClr val="0070C0"/>
                </a:solidFill>
              </a:rPr>
              <a:t>Storage and transmission developments and costs</a:t>
            </a:r>
            <a:endParaRPr lang="en-US" sz="2400" dirty="0" smtClean="0">
              <a:solidFill>
                <a:srgbClr val="0070C0"/>
              </a:solidFill>
            </a:endParaRPr>
          </a:p>
          <a:p>
            <a:pPr lvl="1"/>
            <a:r>
              <a:rPr lang="en-US" sz="2400" dirty="0" smtClean="0">
                <a:solidFill>
                  <a:srgbClr val="0070C0"/>
                </a:solidFill>
              </a:rPr>
              <a:t>    </a:t>
            </a:r>
          </a:p>
          <a:p>
            <a:pPr lvl="2">
              <a:buFont typeface="Arial" pitchFamily="34" charset="0"/>
              <a:buChar char="•"/>
            </a:pPr>
            <a:endParaRPr lang="en-US" sz="1200" dirty="0" smtClean="0">
              <a:solidFill>
                <a:srgbClr val="0070C0"/>
              </a:solidFill>
            </a:endParaRPr>
          </a:p>
        </p:txBody>
      </p:sp>
      <p:sp>
        <p:nvSpPr>
          <p:cNvPr id="4" name="Title 1"/>
          <p:cNvSpPr>
            <a:spLocks noGrp="1"/>
          </p:cNvSpPr>
          <p:nvPr>
            <p:ph type="title"/>
          </p:nvPr>
        </p:nvSpPr>
        <p:spPr>
          <a:xfrm>
            <a:off x="457200" y="0"/>
            <a:ext cx="8229600" cy="838200"/>
          </a:xfrm>
        </p:spPr>
        <p:txBody>
          <a:bodyPr>
            <a:normAutofit/>
          </a:bodyPr>
          <a:lstStyle/>
          <a:p>
            <a:r>
              <a:rPr lang="en-US" sz="4000" b="1" dirty="0" smtClean="0">
                <a:solidFill>
                  <a:srgbClr val="0070C0"/>
                </a:solidFill>
              </a:rPr>
              <a:t>Yes, Subsidies Can Be Worth It</a:t>
            </a:r>
            <a:endParaRPr lang="en-US" sz="40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dissolv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 calcmode="lin" valueType="num">
                                      <p:cBhvr additive="base">
                                        <p:cTn id="4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 calcmode="lin" valueType="num">
                                      <p:cBhvr additive="base">
                                        <p:cTn id="5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Effect transition="in" filter="dissolve">
                                      <p:cBhvr>
                                        <p:cTn id="58" dur="500"/>
                                        <p:tgtEl>
                                          <p:spTgt spid="3">
                                            <p:txEl>
                                              <p:pRg st="15" end="1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3">
                                            <p:txEl>
                                              <p:pRg st="17" end="17"/>
                                            </p:txEl>
                                          </p:spTgt>
                                        </p:tgtEl>
                                        <p:attrNameLst>
                                          <p:attrName>style.visibility</p:attrName>
                                        </p:attrNameLst>
                                      </p:cBhvr>
                                      <p:to>
                                        <p:strVal val="visible"/>
                                      </p:to>
                                    </p:set>
                                    <p:animEffect transition="in" filter="dissolve">
                                      <p:cBhvr>
                                        <p:cTn id="63"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solidFill>
                  <a:srgbClr val="0070C0"/>
                </a:solidFill>
              </a:rPr>
              <a:t>References</a:t>
            </a:r>
            <a:endParaRPr lang="en-US" b="1" dirty="0">
              <a:solidFill>
                <a:srgbClr val="0070C0"/>
              </a:solidFill>
            </a:endParaRPr>
          </a:p>
        </p:txBody>
      </p:sp>
      <p:sp>
        <p:nvSpPr>
          <p:cNvPr id="3" name="Rectangle 2"/>
          <p:cNvSpPr/>
          <p:nvPr/>
        </p:nvSpPr>
        <p:spPr>
          <a:xfrm>
            <a:off x="228600" y="990600"/>
            <a:ext cx="8534400" cy="5755422"/>
          </a:xfrm>
          <a:prstGeom prst="rect">
            <a:avLst/>
          </a:prstGeom>
        </p:spPr>
        <p:txBody>
          <a:bodyPr wrap="square">
            <a:spAutoFit/>
          </a:bodyPr>
          <a:lstStyle/>
          <a:p>
            <a:r>
              <a:rPr lang="en-US" sz="1600" dirty="0" smtClean="0"/>
              <a:t>Allaire, M. and S. Brown. “Eliminating Subsidies for Fossil Fuel Production:  Implications </a:t>
            </a:r>
          </a:p>
          <a:p>
            <a:r>
              <a:rPr lang="en-US" sz="1600" dirty="0" smtClean="0"/>
              <a:t>  for U.S. Oil and Natural Gas Markets,” Issue Brief 09-10, Resources for the Future (2009).</a:t>
            </a:r>
          </a:p>
          <a:p>
            <a:r>
              <a:rPr lang="en-US" sz="1600" dirty="0" smtClean="0"/>
              <a:t> </a:t>
            </a:r>
          </a:p>
          <a:p>
            <a:r>
              <a:rPr lang="en-US" sz="1600" dirty="0" smtClean="0"/>
              <a:t>Badcock, J. and M. Lenzen. “Subsidies for Electricity-generating Technologies:  A Review,”</a:t>
            </a:r>
          </a:p>
          <a:p>
            <a:r>
              <a:rPr lang="en-US" sz="1600" dirty="0" smtClean="0"/>
              <a:t>    </a:t>
            </a:r>
            <a:r>
              <a:rPr lang="en-US" sz="1600" i="1" dirty="0" smtClean="0"/>
              <a:t>Energy Policy</a:t>
            </a:r>
            <a:r>
              <a:rPr lang="en-US" sz="1600" dirty="0" smtClean="0"/>
              <a:t> 38 (2010):  5038-5047.</a:t>
            </a:r>
          </a:p>
          <a:p>
            <a:endParaRPr lang="en-US" sz="1600" dirty="0" smtClean="0"/>
          </a:p>
          <a:p>
            <a:r>
              <a:rPr lang="en-US" sz="1600" dirty="0" smtClean="0"/>
              <a:t>Ballard, C.L. and D. Fullerton. “Distortionary Taxes and the Provision of Public Goods,” </a:t>
            </a:r>
            <a:r>
              <a:rPr lang="en-US" sz="1600" i="1" dirty="0" smtClean="0"/>
              <a:t>Journal of </a:t>
            </a:r>
          </a:p>
          <a:p>
            <a:r>
              <a:rPr lang="en-US" sz="1600" i="1" dirty="0" smtClean="0"/>
              <a:t>  Economic Perspectives</a:t>
            </a:r>
            <a:r>
              <a:rPr lang="en-US" sz="1600" dirty="0" smtClean="0"/>
              <a:t> 6 (Summer 1992):  117-131.</a:t>
            </a:r>
          </a:p>
          <a:p>
            <a:endParaRPr lang="en-US" sz="1600" dirty="0" smtClean="0"/>
          </a:p>
          <a:p>
            <a:r>
              <a:rPr lang="en-US" sz="1600" dirty="0" smtClean="0"/>
              <a:t>Energy Information Administration (EIA).  </a:t>
            </a:r>
            <a:r>
              <a:rPr lang="en-US" sz="1600" i="1" dirty="0" smtClean="0"/>
              <a:t>Annual Energy Outlook 2011 </a:t>
            </a:r>
            <a:r>
              <a:rPr lang="en-US" sz="1600" dirty="0" smtClean="0"/>
              <a:t>(December 2010)</a:t>
            </a:r>
          </a:p>
          <a:p>
            <a:r>
              <a:rPr lang="en-US" sz="1600" dirty="0" smtClean="0"/>
              <a:t>    </a:t>
            </a:r>
            <a:r>
              <a:rPr lang="en-US" sz="1600" dirty="0" smtClean="0">
                <a:hlinkClick r:id="rId2"/>
              </a:rPr>
              <a:t>http://www.eia.doe.gov/oiaf/aeo/electricity_generation.html</a:t>
            </a:r>
            <a:endParaRPr lang="en-US" sz="1600" dirty="0" smtClean="0"/>
          </a:p>
          <a:p>
            <a:endParaRPr lang="en-US" sz="1600" dirty="0" smtClean="0"/>
          </a:p>
          <a:p>
            <a:r>
              <a:rPr lang="en-US" sz="1600" dirty="0" smtClean="0"/>
              <a:t>Energy Information Administration (EIA).  </a:t>
            </a:r>
            <a:r>
              <a:rPr lang="en-US" sz="1600" i="1" dirty="0" smtClean="0"/>
              <a:t>Electric Power Monthly</a:t>
            </a:r>
            <a:r>
              <a:rPr lang="en-US" sz="1600" dirty="0" smtClean="0"/>
              <a:t> (March 2011).</a:t>
            </a:r>
          </a:p>
          <a:p>
            <a:endParaRPr lang="en-US" sz="1600" dirty="0" smtClean="0"/>
          </a:p>
          <a:p>
            <a:r>
              <a:rPr lang="en-US" sz="1600" dirty="0" smtClean="0"/>
              <a:t>Environmental Law Institute.  “Estimating U.S. Government Subsidies to Energy Sources:  2002-2008” </a:t>
            </a:r>
          </a:p>
          <a:p>
            <a:r>
              <a:rPr lang="en-US" sz="1600" dirty="0" smtClean="0"/>
              <a:t>     (September 2009).</a:t>
            </a:r>
          </a:p>
          <a:p>
            <a:endParaRPr lang="en-US" sz="1600" dirty="0" smtClean="0"/>
          </a:p>
          <a:p>
            <a:r>
              <a:rPr lang="en-US" sz="1600" dirty="0" smtClean="0"/>
              <a:t> Epstein, P.R. </a:t>
            </a:r>
            <a:r>
              <a:rPr lang="en-US" sz="1600" i="1" dirty="0" smtClean="0"/>
              <a:t>et al</a:t>
            </a:r>
            <a:r>
              <a:rPr lang="en-US" sz="1600" dirty="0" smtClean="0"/>
              <a:t>. “Full Cost Accounting for the Life Cycle of Coal,” </a:t>
            </a:r>
            <a:r>
              <a:rPr lang="en-US" sz="1600" i="1" dirty="0" smtClean="0"/>
              <a:t>Annals of the New York Academy</a:t>
            </a:r>
          </a:p>
          <a:p>
            <a:r>
              <a:rPr lang="en-US" sz="1600" i="1" dirty="0" smtClean="0"/>
              <a:t>    of Sciences</a:t>
            </a:r>
            <a:r>
              <a:rPr lang="en-US" sz="1600" dirty="0" smtClean="0"/>
              <a:t>, 1219 (2011):  73-98.</a:t>
            </a:r>
          </a:p>
          <a:p>
            <a:endParaRPr lang="en-US" sz="1600" dirty="0" smtClean="0"/>
          </a:p>
          <a:p>
            <a:r>
              <a:rPr lang="en-US" sz="1600" dirty="0" smtClean="0"/>
              <a:t> Howarth, R.W., </a:t>
            </a:r>
            <a:r>
              <a:rPr lang="en-US" sz="1600" i="1" dirty="0" smtClean="0"/>
              <a:t>et al</a:t>
            </a:r>
            <a:r>
              <a:rPr lang="en-US" sz="1600" dirty="0" smtClean="0"/>
              <a:t>. “Methane and the Greenhouse-gas Footprint of Natural Gas from Shale </a:t>
            </a:r>
          </a:p>
          <a:p>
            <a:r>
              <a:rPr lang="en-US" sz="1600" dirty="0" smtClean="0"/>
              <a:t>    Formations:  A Letter,” </a:t>
            </a:r>
            <a:r>
              <a:rPr lang="en-US" sz="1600" i="1" dirty="0" smtClean="0"/>
              <a:t>106 (2011):  679-690.</a:t>
            </a:r>
          </a:p>
          <a:p>
            <a:endParaRPr lang="en-US" sz="1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1614"/>
            <a:ext cx="8229600" cy="769441"/>
          </a:xfrm>
          <a:prstGeom prst="rect">
            <a:avLst/>
          </a:prstGeom>
        </p:spPr>
        <p:txBody>
          <a:bodyPr wrap="square">
            <a:spAutoFit/>
          </a:bodyPr>
          <a:lstStyle/>
          <a:p>
            <a:r>
              <a:rPr lang="en-US" dirty="0" smtClean="0">
                <a:solidFill>
                  <a:srgbClr val="0070C0"/>
                </a:solidFill>
              </a:rPr>
              <a:t>References</a:t>
            </a:r>
            <a:endParaRPr lang="en-US" dirty="0"/>
          </a:p>
        </p:txBody>
      </p:sp>
      <p:sp>
        <p:nvSpPr>
          <p:cNvPr id="5" name="Rectangle 4"/>
          <p:cNvSpPr/>
          <p:nvPr/>
        </p:nvSpPr>
        <p:spPr>
          <a:xfrm>
            <a:off x="228600" y="1219200"/>
            <a:ext cx="8686800" cy="4524315"/>
          </a:xfrm>
          <a:prstGeom prst="rect">
            <a:avLst/>
          </a:prstGeom>
        </p:spPr>
        <p:txBody>
          <a:bodyPr wrap="square">
            <a:spAutoFit/>
          </a:bodyPr>
          <a:lstStyle/>
          <a:p>
            <a:r>
              <a:rPr lang="en-US" sz="1600" dirty="0" smtClean="0"/>
              <a:t>ISO New England.  </a:t>
            </a:r>
            <a:r>
              <a:rPr lang="en-US" sz="1600" dirty="0" smtClean="0">
                <a:hlinkClick r:id="rId2"/>
              </a:rPr>
              <a:t>http://www.iso-ne.com/nwsiss/grid_mkts/enrgy_srcs/index.html</a:t>
            </a:r>
            <a:r>
              <a:rPr lang="en-US" sz="1600" dirty="0" smtClean="0"/>
              <a:t> </a:t>
            </a:r>
          </a:p>
          <a:p>
            <a:endParaRPr lang="en-US" sz="1600" dirty="0" smtClean="0"/>
          </a:p>
          <a:p>
            <a:r>
              <a:rPr lang="en-US" sz="1600" dirty="0" smtClean="0"/>
              <a:t>ISO New England, </a:t>
            </a:r>
            <a:r>
              <a:rPr lang="en-US" sz="1600" i="1" dirty="0" smtClean="0"/>
              <a:t>New England Wind Integration Study </a:t>
            </a:r>
            <a:r>
              <a:rPr lang="en-US" sz="1600" dirty="0" smtClean="0"/>
              <a:t>(2010)</a:t>
            </a:r>
          </a:p>
          <a:p>
            <a:endParaRPr lang="en-US" sz="1600" dirty="0" smtClean="0"/>
          </a:p>
          <a:p>
            <a:r>
              <a:rPr lang="en-US" sz="1600" dirty="0" smtClean="0"/>
              <a:t>Muller, N. Z., R. Mendelsohn, and W. Nordhaus. “Environmental Accounting for Pollution in </a:t>
            </a:r>
          </a:p>
          <a:p>
            <a:r>
              <a:rPr lang="en-US" sz="1600" dirty="0" smtClean="0"/>
              <a:t>  the United States Economy,” </a:t>
            </a:r>
            <a:r>
              <a:rPr lang="en-US" sz="1600" i="1" dirty="0" smtClean="0"/>
              <a:t>American Economic Review</a:t>
            </a:r>
            <a:r>
              <a:rPr lang="en-US" sz="1600" dirty="0" smtClean="0"/>
              <a:t> 101 (August 2011):  1649-1675.</a:t>
            </a:r>
          </a:p>
          <a:p>
            <a:endParaRPr lang="en-US" sz="1600" dirty="0" smtClean="0"/>
          </a:p>
          <a:p>
            <a:r>
              <a:rPr lang="en-US" sz="1600" dirty="0" smtClean="0"/>
              <a:t>National Renewable Energy Labs (NREL).  </a:t>
            </a:r>
            <a:r>
              <a:rPr lang="en-US" sz="1600" i="1" dirty="0" smtClean="0"/>
              <a:t>Eastern Wind Integration and Transmission Study </a:t>
            </a:r>
            <a:r>
              <a:rPr lang="en-US" sz="1600" dirty="0" smtClean="0"/>
              <a:t>(2009).</a:t>
            </a:r>
          </a:p>
          <a:p>
            <a:endParaRPr lang="en-US" sz="1600" dirty="0" smtClean="0"/>
          </a:p>
          <a:p>
            <a:r>
              <a:rPr lang="en-US" sz="1600" dirty="0" smtClean="0"/>
              <a:t>National Research Council, U.S. National Academy of Sciences.  </a:t>
            </a:r>
            <a:r>
              <a:rPr lang="en-US" sz="1600" i="1" dirty="0" smtClean="0"/>
              <a:t>The Hidden Costs of Energy </a:t>
            </a:r>
            <a:r>
              <a:rPr lang="en-US" sz="1600" dirty="0" smtClean="0"/>
              <a:t>(2009).</a:t>
            </a:r>
          </a:p>
          <a:p>
            <a:endParaRPr lang="en-US" sz="1600" dirty="0" smtClean="0"/>
          </a:p>
          <a:p>
            <a:r>
              <a:rPr lang="en-US" sz="1600" dirty="0" smtClean="0"/>
              <a:t>Stern, N. </a:t>
            </a:r>
            <a:r>
              <a:rPr lang="en-US" sz="1600" i="1" dirty="0" smtClean="0"/>
              <a:t>Review on the Economics of Climate Change</a:t>
            </a:r>
            <a:r>
              <a:rPr lang="en-US" sz="1600" dirty="0" smtClean="0"/>
              <a:t>. HM Treasury, U.K. (2006).</a:t>
            </a:r>
          </a:p>
          <a:p>
            <a:endParaRPr lang="en-US" sz="1600" dirty="0" smtClean="0"/>
          </a:p>
          <a:p>
            <a:r>
              <a:rPr lang="en-US" sz="1600" dirty="0" smtClean="0"/>
              <a:t>Weitzman, M.L. “A Review of </a:t>
            </a:r>
            <a:r>
              <a:rPr lang="en-US" sz="1600" i="1" dirty="0" smtClean="0"/>
              <a:t>The Stern Review on the Economics of Climate Change</a:t>
            </a:r>
            <a:r>
              <a:rPr lang="en-US" sz="1600" dirty="0" smtClean="0"/>
              <a:t>,” </a:t>
            </a:r>
            <a:r>
              <a:rPr lang="en-US" sz="1600" i="1" dirty="0" smtClean="0"/>
              <a:t>Journal of </a:t>
            </a:r>
          </a:p>
          <a:p>
            <a:r>
              <a:rPr lang="en-US" sz="1600" i="1" dirty="0" smtClean="0"/>
              <a:t>  Economic Literature</a:t>
            </a:r>
            <a:r>
              <a:rPr lang="en-US" sz="1600" dirty="0" smtClean="0"/>
              <a:t>, XLV (September 2007): 703-724.</a:t>
            </a:r>
          </a:p>
          <a:p>
            <a:endParaRPr lang="en-US" sz="1600" dirty="0" smtClean="0"/>
          </a:p>
          <a:p>
            <a:r>
              <a:rPr lang="en-US" sz="1600" dirty="0" smtClean="0"/>
              <a:t>Wiser, R. and Bollinger, M.  </a:t>
            </a:r>
            <a:r>
              <a:rPr lang="en-US" sz="1600" i="1" dirty="0" smtClean="0"/>
              <a:t>2010 Wind Technologies Market Report</a:t>
            </a:r>
            <a:r>
              <a:rPr lang="en-US" sz="1600" dirty="0" smtClean="0"/>
              <a:t>, Lawrence Berkeley National </a:t>
            </a:r>
          </a:p>
          <a:p>
            <a:r>
              <a:rPr lang="en-US" sz="1600" dirty="0" smtClean="0"/>
              <a:t>  Laboratories (June 2011).</a:t>
            </a:r>
            <a:endParaRPr lang="en-US" sz="1600" i="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70C0"/>
                </a:solidFill>
              </a:rPr>
              <a:t>SUBSIDIES</a:t>
            </a:r>
            <a:endParaRPr lang="en-US" b="1" dirty="0">
              <a:solidFill>
                <a:srgbClr val="0070C0"/>
              </a:solidFill>
            </a:endParaRPr>
          </a:p>
        </p:txBody>
      </p:sp>
      <p:sp>
        <p:nvSpPr>
          <p:cNvPr id="3" name="Content Placeholder 2"/>
          <p:cNvSpPr>
            <a:spLocks noGrp="1"/>
          </p:cNvSpPr>
          <p:nvPr>
            <p:ph idx="1"/>
          </p:nvPr>
        </p:nvSpPr>
        <p:spPr>
          <a:xfrm>
            <a:off x="152400" y="1143000"/>
            <a:ext cx="8839200" cy="5334000"/>
          </a:xfrm>
        </p:spPr>
        <p:txBody>
          <a:bodyPr>
            <a:normAutofit fontScale="92500" lnSpcReduction="20000"/>
          </a:bodyPr>
          <a:lstStyle/>
          <a:p>
            <a:r>
              <a:rPr lang="en-US" dirty="0" smtClean="0">
                <a:solidFill>
                  <a:srgbClr val="0070C0"/>
                </a:solidFill>
              </a:rPr>
              <a:t>Payments by consumers funded by above market prices (rates) for wind projects</a:t>
            </a:r>
          </a:p>
          <a:p>
            <a:pPr lvl="1"/>
            <a:r>
              <a:rPr lang="en-US" dirty="0" smtClean="0">
                <a:solidFill>
                  <a:srgbClr val="0070C0"/>
                </a:solidFill>
              </a:rPr>
              <a:t>Blended into the rate base (often with cap on rate impact)</a:t>
            </a:r>
          </a:p>
          <a:p>
            <a:pPr>
              <a:buNone/>
            </a:pPr>
            <a:endParaRPr lang="en-US" sz="2200" dirty="0" smtClean="0">
              <a:solidFill>
                <a:srgbClr val="0070C0"/>
              </a:solidFill>
            </a:endParaRPr>
          </a:p>
          <a:p>
            <a:r>
              <a:rPr lang="en-US" dirty="0" smtClean="0">
                <a:solidFill>
                  <a:srgbClr val="0070C0"/>
                </a:solidFill>
              </a:rPr>
              <a:t>Payments by governments funded by taxpayers</a:t>
            </a:r>
          </a:p>
          <a:p>
            <a:pPr lvl="1"/>
            <a:r>
              <a:rPr lang="en-US" dirty="0" smtClean="0">
                <a:solidFill>
                  <a:srgbClr val="0070C0"/>
                </a:solidFill>
              </a:rPr>
              <a:t>Publically funded R&amp;D</a:t>
            </a:r>
          </a:p>
          <a:p>
            <a:pPr lvl="1"/>
            <a:r>
              <a:rPr lang="en-US" dirty="0" smtClean="0">
                <a:solidFill>
                  <a:srgbClr val="0070C0"/>
                </a:solidFill>
              </a:rPr>
              <a:t>Tax credits and accelerated depreciation</a:t>
            </a:r>
          </a:p>
          <a:p>
            <a:pPr lvl="1"/>
            <a:r>
              <a:rPr lang="en-US" dirty="0" smtClean="0">
                <a:solidFill>
                  <a:srgbClr val="0070C0"/>
                </a:solidFill>
              </a:rPr>
              <a:t>Cash grants (e.g., U.S. Department of Energy 30% grant)</a:t>
            </a:r>
          </a:p>
          <a:p>
            <a:pPr lvl="1"/>
            <a:r>
              <a:rPr lang="en-US" dirty="0" smtClean="0">
                <a:solidFill>
                  <a:srgbClr val="0070C0"/>
                </a:solidFill>
              </a:rPr>
              <a:t>Loan guarantees</a:t>
            </a:r>
          </a:p>
          <a:p>
            <a:pPr lvl="1"/>
            <a:r>
              <a:rPr lang="en-US" dirty="0" smtClean="0">
                <a:solidFill>
                  <a:srgbClr val="0070C0"/>
                </a:solidFill>
              </a:rPr>
              <a:t>Subsidies to producer inputs (e.g., transport infrastructure, fuel production)</a:t>
            </a:r>
          </a:p>
          <a:p>
            <a:pPr lvl="1">
              <a:buNone/>
            </a:pPr>
            <a:endParaRPr lang="en-US" sz="2200" dirty="0" smtClean="0">
              <a:solidFill>
                <a:srgbClr val="0070C0"/>
              </a:solidFill>
            </a:endParaRPr>
          </a:p>
          <a:p>
            <a:r>
              <a:rPr lang="en-US" dirty="0" smtClean="0">
                <a:solidFill>
                  <a:srgbClr val="0070C0"/>
                </a:solidFill>
              </a:rPr>
              <a:t>Statutory limitations on liability (nuclear)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dissolv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dissolv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dissolve">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Reference Slides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143000" y="0"/>
            <a:ext cx="6667500" cy="6200775"/>
          </a:xfrm>
          <a:prstGeom prst="rect">
            <a:avLst/>
          </a:prstGeom>
          <a:noFill/>
          <a:ln w="9525">
            <a:noFill/>
            <a:miter lim="800000"/>
            <a:headEnd/>
            <a:tailEnd/>
          </a:ln>
        </p:spPr>
      </p:pic>
      <p:sp>
        <p:nvSpPr>
          <p:cNvPr id="4" name="TextBox 3"/>
          <p:cNvSpPr txBox="1"/>
          <p:nvPr/>
        </p:nvSpPr>
        <p:spPr>
          <a:xfrm>
            <a:off x="457200" y="6324601"/>
            <a:ext cx="8229600" cy="584775"/>
          </a:xfrm>
          <a:prstGeom prst="rect">
            <a:avLst/>
          </a:prstGeom>
          <a:noFill/>
        </p:spPr>
        <p:txBody>
          <a:bodyPr wrap="square" rtlCol="0">
            <a:spAutoFit/>
          </a:bodyPr>
          <a:lstStyle/>
          <a:p>
            <a:r>
              <a:rPr lang="en-US" sz="1600" dirty="0" smtClean="0"/>
              <a:t>Source:  Environmental Law Institute</a:t>
            </a:r>
            <a:r>
              <a:rPr lang="en-US" sz="1600" i="1" dirty="0" smtClean="0"/>
              <a:t>, Estimating U.S. Government Subsidies to Energy Sources: </a:t>
            </a:r>
          </a:p>
          <a:p>
            <a:r>
              <a:rPr lang="en-US" sz="1600" i="1" dirty="0" smtClean="0"/>
              <a:t>                2002-2008</a:t>
            </a:r>
            <a:r>
              <a:rPr lang="en-US" sz="1600" dirty="0" smtClean="0"/>
              <a:t> (September 2009)</a:t>
            </a:r>
            <a:endParaRPr lang="en-US" sz="16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324600"/>
          </a:xfrm>
          <a:prstGeom prst="rect">
            <a:avLst/>
          </a:prstGeom>
          <a:noFill/>
          <a:ln w="9525">
            <a:noFill/>
            <a:miter lim="800000"/>
            <a:headEnd/>
            <a:tailEnd/>
          </a:ln>
        </p:spPr>
      </p:pic>
      <p:sp>
        <p:nvSpPr>
          <p:cNvPr id="4" name="Rectangle 3"/>
          <p:cNvSpPr/>
          <p:nvPr/>
        </p:nvSpPr>
        <p:spPr>
          <a:xfrm>
            <a:off x="457200" y="6400800"/>
            <a:ext cx="8382000" cy="338554"/>
          </a:xfrm>
          <a:prstGeom prst="rect">
            <a:avLst/>
          </a:prstGeom>
        </p:spPr>
        <p:txBody>
          <a:bodyPr wrap="square">
            <a:spAutoFit/>
          </a:bodyPr>
          <a:lstStyle/>
          <a:p>
            <a:r>
              <a:rPr lang="en-US" sz="1600" dirty="0" smtClean="0"/>
              <a:t>National Research Council, U.S. National Academy of Sciences.  </a:t>
            </a:r>
            <a:r>
              <a:rPr lang="en-US" sz="1600" i="1" dirty="0" smtClean="0"/>
              <a:t>The Hidden Costs of Energy</a:t>
            </a:r>
            <a:r>
              <a:rPr lang="en-US" sz="1600" dirty="0" smtClean="0"/>
              <a:t> (2009).</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144000" cy="6477000"/>
          </a:xfrm>
          <a:prstGeom prst="rect">
            <a:avLst/>
          </a:prstGeom>
          <a:noFill/>
          <a:ln w="9525">
            <a:noFill/>
            <a:miter lim="800000"/>
            <a:headEnd/>
            <a:tailEnd/>
          </a:ln>
        </p:spPr>
      </p:pic>
      <p:sp>
        <p:nvSpPr>
          <p:cNvPr id="4" name="Rectangle 3"/>
          <p:cNvSpPr/>
          <p:nvPr/>
        </p:nvSpPr>
        <p:spPr>
          <a:xfrm>
            <a:off x="457200" y="6519446"/>
            <a:ext cx="8382000" cy="338554"/>
          </a:xfrm>
          <a:prstGeom prst="rect">
            <a:avLst/>
          </a:prstGeom>
        </p:spPr>
        <p:txBody>
          <a:bodyPr wrap="square">
            <a:spAutoFit/>
          </a:bodyPr>
          <a:lstStyle/>
          <a:p>
            <a:r>
              <a:rPr lang="en-US" sz="1600" dirty="0" smtClean="0"/>
              <a:t>National Research Council, U.S. National Academy of Sciences.  </a:t>
            </a:r>
            <a:r>
              <a:rPr lang="en-US" sz="1600" i="1" dirty="0" smtClean="0"/>
              <a:t>The Hidden Costs of Energy</a:t>
            </a:r>
            <a:r>
              <a:rPr lang="en-US" sz="1600" dirty="0" smtClean="0"/>
              <a:t> (2009).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1"/>
            <a:ext cx="9144000" cy="6477000"/>
          </a:xfrm>
          <a:prstGeom prst="rect">
            <a:avLst/>
          </a:prstGeom>
          <a:noFill/>
          <a:ln w="9525">
            <a:noFill/>
            <a:miter lim="800000"/>
            <a:headEnd/>
            <a:tailEnd/>
          </a:ln>
        </p:spPr>
      </p:pic>
      <p:sp>
        <p:nvSpPr>
          <p:cNvPr id="4" name="Rectangle 3"/>
          <p:cNvSpPr/>
          <p:nvPr/>
        </p:nvSpPr>
        <p:spPr>
          <a:xfrm>
            <a:off x="457200" y="6519446"/>
            <a:ext cx="8382000" cy="338554"/>
          </a:xfrm>
          <a:prstGeom prst="rect">
            <a:avLst/>
          </a:prstGeom>
        </p:spPr>
        <p:txBody>
          <a:bodyPr wrap="square">
            <a:spAutoFit/>
          </a:bodyPr>
          <a:lstStyle/>
          <a:p>
            <a:r>
              <a:rPr lang="en-US" sz="1600" dirty="0" smtClean="0"/>
              <a:t>National Research Council, U.S. National Academy of Sciences.  </a:t>
            </a:r>
            <a:r>
              <a:rPr lang="en-US" sz="1600" i="1" dirty="0" smtClean="0"/>
              <a:t>The Hidden Costs of Energy</a:t>
            </a:r>
            <a:r>
              <a:rPr lang="en-US" sz="1600" dirty="0" smtClean="0"/>
              <a:t> (2009).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4763"/>
            <a:ext cx="9144000" cy="6472237"/>
          </a:xfrm>
          <a:prstGeom prst="rect">
            <a:avLst/>
          </a:prstGeom>
          <a:noFill/>
          <a:ln w="9525">
            <a:noFill/>
            <a:miter lim="800000"/>
            <a:headEnd/>
            <a:tailEnd/>
          </a:ln>
        </p:spPr>
      </p:pic>
      <p:sp>
        <p:nvSpPr>
          <p:cNvPr id="4" name="Rectangle 3"/>
          <p:cNvSpPr/>
          <p:nvPr/>
        </p:nvSpPr>
        <p:spPr>
          <a:xfrm>
            <a:off x="457200" y="6519446"/>
            <a:ext cx="8382000" cy="338554"/>
          </a:xfrm>
          <a:prstGeom prst="rect">
            <a:avLst/>
          </a:prstGeom>
        </p:spPr>
        <p:txBody>
          <a:bodyPr wrap="square">
            <a:spAutoFit/>
          </a:bodyPr>
          <a:lstStyle/>
          <a:p>
            <a:r>
              <a:rPr lang="en-US" sz="1600" dirty="0" smtClean="0"/>
              <a:t>National Research Council, U.S. National Academy of Sciences.  </a:t>
            </a:r>
            <a:r>
              <a:rPr lang="en-US" sz="1600" i="1" dirty="0" smtClean="0"/>
              <a:t>The Hidden Costs of Energy</a:t>
            </a:r>
            <a:r>
              <a:rPr lang="en-US" sz="1600" dirty="0" smtClean="0"/>
              <a:t> (2009).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304800"/>
            <a:ext cx="9144000" cy="5962650"/>
          </a:xfrm>
          <a:prstGeom prst="rect">
            <a:avLst/>
          </a:prstGeom>
          <a:noFill/>
          <a:ln w="9525">
            <a:noFill/>
            <a:miter lim="800000"/>
            <a:headEnd/>
            <a:tailEnd/>
          </a:ln>
        </p:spPr>
      </p:pic>
      <p:sp>
        <p:nvSpPr>
          <p:cNvPr id="4" name="Rectangle 3"/>
          <p:cNvSpPr/>
          <p:nvPr/>
        </p:nvSpPr>
        <p:spPr>
          <a:xfrm>
            <a:off x="152400" y="6248400"/>
            <a:ext cx="8839200" cy="584775"/>
          </a:xfrm>
          <a:prstGeom prst="rect">
            <a:avLst/>
          </a:prstGeom>
        </p:spPr>
        <p:txBody>
          <a:bodyPr wrap="square">
            <a:spAutoFit/>
          </a:bodyPr>
          <a:lstStyle/>
          <a:p>
            <a:r>
              <a:rPr lang="en-US" sz="1600" dirty="0" smtClean="0"/>
              <a:t>Wiser, R. and Bollinger, M.  </a:t>
            </a:r>
            <a:r>
              <a:rPr lang="en-US" sz="1600" i="1" dirty="0" smtClean="0"/>
              <a:t>2010 Wind Technologies Market Report</a:t>
            </a:r>
            <a:r>
              <a:rPr lang="en-US" sz="1600" dirty="0" smtClean="0"/>
              <a:t>, Lawrence Berkeley National Laboratories (June 2011).</a:t>
            </a:r>
            <a:endParaRPr lang="en-US" sz="1600" i="1"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stimated-Levelized-Cost.jpg"/>
          <p:cNvPicPr>
            <a:picLocks noGrp="1" noChangeAspect="1"/>
          </p:cNvPicPr>
          <p:nvPr>
            <p:ph idx="1"/>
          </p:nvPr>
        </p:nvPicPr>
        <p:blipFill>
          <a:blip r:embed="rId2" cstate="print"/>
          <a:stretch>
            <a:fillRect/>
          </a:stretch>
        </p:blipFill>
        <p:spPr>
          <a:xfrm>
            <a:off x="304800" y="304800"/>
            <a:ext cx="8534400" cy="6172199"/>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381000"/>
          <a:ext cx="82296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81000" y="6324600"/>
            <a:ext cx="7137851" cy="369332"/>
          </a:xfrm>
          <a:prstGeom prst="rect">
            <a:avLst/>
          </a:prstGeom>
          <a:noFill/>
        </p:spPr>
        <p:txBody>
          <a:bodyPr wrap="none" rtlCol="0">
            <a:spAutoFit/>
          </a:bodyPr>
          <a:lstStyle/>
          <a:p>
            <a:r>
              <a:rPr lang="en-US" dirty="0" smtClean="0"/>
              <a:t>Source:  http://www.iso-ne.com/nwsiss/grid_mkts/enrgy_srcs/index.html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0" y="152400"/>
            <a:ext cx="9144000" cy="6134100"/>
          </a:xfrm>
          <a:prstGeom prst="rect">
            <a:avLst/>
          </a:prstGeom>
          <a:noFill/>
          <a:ln w="9525">
            <a:noFill/>
            <a:miter lim="800000"/>
            <a:headEnd/>
            <a:tailEnd/>
          </a:ln>
        </p:spPr>
      </p:pic>
      <p:sp>
        <p:nvSpPr>
          <p:cNvPr id="5" name="Rectangle 4"/>
          <p:cNvSpPr/>
          <p:nvPr/>
        </p:nvSpPr>
        <p:spPr>
          <a:xfrm>
            <a:off x="152400" y="6273225"/>
            <a:ext cx="8839200" cy="584775"/>
          </a:xfrm>
          <a:prstGeom prst="rect">
            <a:avLst/>
          </a:prstGeom>
        </p:spPr>
        <p:txBody>
          <a:bodyPr wrap="square">
            <a:spAutoFit/>
          </a:bodyPr>
          <a:lstStyle/>
          <a:p>
            <a:r>
              <a:rPr lang="en-US" sz="1600" dirty="0" smtClean="0"/>
              <a:t>Wiser, R. and Bollinger, M.  </a:t>
            </a:r>
            <a:r>
              <a:rPr lang="en-US" sz="1600" i="1" dirty="0" smtClean="0"/>
              <a:t>2010 Wind Technologies Market Report</a:t>
            </a:r>
            <a:r>
              <a:rPr lang="en-US" sz="1600" dirty="0" smtClean="0"/>
              <a:t>, Lawrence Berkeley National Laboratories (June 2011).</a:t>
            </a:r>
            <a:endParaRPr lang="en-US" sz="1600"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 xmlns:p14="http://schemas.microsoft.com/office/powerpoint/2010/main" val="3849360887"/>
              </p:ext>
            </p:extLst>
          </p:nvPr>
        </p:nvGraphicFramePr>
        <p:xfrm>
          <a:off x="838200" y="1828800"/>
          <a:ext cx="7543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304800"/>
            <a:ext cx="9144000" cy="1292662"/>
          </a:xfrm>
          <a:prstGeom prst="rect">
            <a:avLst/>
          </a:prstGeom>
          <a:noFill/>
        </p:spPr>
        <p:txBody>
          <a:bodyPr wrap="square" rtlCol="0">
            <a:spAutoFit/>
          </a:bodyPr>
          <a:lstStyle/>
          <a:p>
            <a:pPr algn="ctr"/>
            <a:r>
              <a:rPr lang="en-US" sz="3000" b="1" dirty="0" smtClean="0">
                <a:solidFill>
                  <a:srgbClr val="0070C0"/>
                </a:solidFill>
              </a:rPr>
              <a:t>Cumulative Financial and R&amp;D Subsidies </a:t>
            </a:r>
          </a:p>
          <a:p>
            <a:pPr algn="ctr"/>
            <a:r>
              <a:rPr lang="en-US" sz="2800" b="1" dirty="0" smtClean="0">
                <a:solidFill>
                  <a:srgbClr val="0070C0"/>
                </a:solidFill>
              </a:rPr>
              <a:t>Three Electricity Generating Technologies</a:t>
            </a:r>
          </a:p>
          <a:p>
            <a:pPr algn="ctr"/>
            <a:r>
              <a:rPr lang="en-US" sz="2000" b="1" dirty="0" smtClean="0">
                <a:solidFill>
                  <a:srgbClr val="0070C0"/>
                </a:solidFill>
              </a:rPr>
              <a:t>(billions of 2007$)</a:t>
            </a:r>
            <a:endParaRPr lang="en-US" sz="2000" b="1" dirty="0">
              <a:solidFill>
                <a:srgbClr val="0070C0"/>
              </a:solidFill>
            </a:endParaRPr>
          </a:p>
        </p:txBody>
      </p:sp>
      <p:sp>
        <p:nvSpPr>
          <p:cNvPr id="5" name="Rectangle 4"/>
          <p:cNvSpPr/>
          <p:nvPr/>
        </p:nvSpPr>
        <p:spPr>
          <a:xfrm>
            <a:off x="381000" y="5791200"/>
            <a:ext cx="8534400" cy="615553"/>
          </a:xfrm>
          <a:prstGeom prst="rect">
            <a:avLst/>
          </a:prstGeom>
        </p:spPr>
        <p:txBody>
          <a:bodyPr wrap="square">
            <a:spAutoFit/>
          </a:bodyPr>
          <a:lstStyle/>
          <a:p>
            <a:r>
              <a:rPr lang="en-US" dirty="0" smtClean="0"/>
              <a:t> </a:t>
            </a:r>
            <a:r>
              <a:rPr lang="en-US" sz="1600" dirty="0" smtClean="0"/>
              <a:t>Source:  J. Badcock and M. Lenzen. ”Subsidies for Electricity-generating Technologies:  A Review,”</a:t>
            </a:r>
          </a:p>
          <a:p>
            <a:r>
              <a:rPr lang="en-US" sz="1600" dirty="0" smtClean="0"/>
              <a:t>                   </a:t>
            </a:r>
            <a:r>
              <a:rPr lang="en-US" sz="1600" i="1" dirty="0" smtClean="0"/>
              <a:t>Energy Policy</a:t>
            </a:r>
            <a:r>
              <a:rPr lang="en-US" sz="1600" dirty="0" smtClean="0"/>
              <a:t> 38 (2010):  5038-5047.</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5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2" dur="500"/>
                                        <p:tgtEl>
                                          <p:spTgt spid="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7" dur="500"/>
                                        <p:tgtEl>
                                          <p:spTgt spid="2">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22" dur="500"/>
                                        <p:tgtEl>
                                          <p:spTgt spid="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solidFill>
                  <a:srgbClr val="0070C0"/>
                </a:solidFill>
              </a:rPr>
              <a:t>Levelized Cost of Energy</a:t>
            </a:r>
            <a:endParaRPr lang="en-US" b="1" dirty="0">
              <a:solidFill>
                <a:srgbClr val="0070C0"/>
              </a:solidFill>
            </a:endParaRPr>
          </a:p>
        </p:txBody>
      </p:sp>
      <p:sp>
        <p:nvSpPr>
          <p:cNvPr id="3" name="Content Placeholder 2"/>
          <p:cNvSpPr>
            <a:spLocks noGrp="1"/>
          </p:cNvSpPr>
          <p:nvPr>
            <p:ph idx="1"/>
          </p:nvPr>
        </p:nvSpPr>
        <p:spPr>
          <a:xfrm>
            <a:off x="304800" y="838200"/>
            <a:ext cx="8534400" cy="6019800"/>
          </a:xfrm>
        </p:spPr>
        <p:txBody>
          <a:bodyPr>
            <a:normAutofit fontScale="25000" lnSpcReduction="20000"/>
          </a:bodyPr>
          <a:lstStyle/>
          <a:p>
            <a:r>
              <a:rPr lang="en-US" sz="8800" dirty="0" smtClean="0">
                <a:solidFill>
                  <a:srgbClr val="0070C0"/>
                </a:solidFill>
              </a:rPr>
              <a:t>Private Costs</a:t>
            </a:r>
          </a:p>
          <a:p>
            <a:pPr lvl="1">
              <a:buFont typeface="Arial" pitchFamily="34" charset="0"/>
              <a:buChar char="•"/>
            </a:pPr>
            <a:r>
              <a:rPr lang="en-US" sz="8800" dirty="0" smtClean="0">
                <a:solidFill>
                  <a:srgbClr val="0070C0"/>
                </a:solidFill>
              </a:rPr>
              <a:t>Capital costs + O&amp;M costs + Fuel costs</a:t>
            </a:r>
          </a:p>
          <a:p>
            <a:pPr>
              <a:buNone/>
            </a:pPr>
            <a:endParaRPr lang="en-US" sz="8800" dirty="0" smtClean="0">
              <a:solidFill>
                <a:srgbClr val="0070C0"/>
              </a:solidFill>
            </a:endParaRPr>
          </a:p>
          <a:p>
            <a:r>
              <a:rPr lang="en-US" sz="8800" dirty="0" smtClean="0">
                <a:solidFill>
                  <a:srgbClr val="0070C0"/>
                </a:solidFill>
              </a:rPr>
              <a:t>External (hidden) costs</a:t>
            </a:r>
          </a:p>
          <a:p>
            <a:pPr lvl="1">
              <a:buFont typeface="Arial" pitchFamily="34" charset="0"/>
              <a:buChar char="•"/>
            </a:pPr>
            <a:r>
              <a:rPr lang="en-US" sz="8800" dirty="0" smtClean="0">
                <a:solidFill>
                  <a:srgbClr val="0070C0"/>
                </a:solidFill>
              </a:rPr>
              <a:t>Health + Environmental</a:t>
            </a:r>
          </a:p>
          <a:p>
            <a:endParaRPr lang="en-US" sz="8800" dirty="0" smtClean="0">
              <a:solidFill>
                <a:srgbClr val="0070C0"/>
              </a:solidFill>
            </a:endParaRPr>
          </a:p>
          <a:p>
            <a:r>
              <a:rPr lang="en-US" sz="8800" dirty="0" smtClean="0">
                <a:solidFill>
                  <a:srgbClr val="0070C0"/>
                </a:solidFill>
              </a:rPr>
              <a:t>Social Costs = Private Costs + External Costs</a:t>
            </a:r>
          </a:p>
          <a:p>
            <a:endParaRPr lang="en-US" sz="8800" dirty="0" smtClean="0">
              <a:solidFill>
                <a:srgbClr val="0070C0"/>
              </a:solidFill>
            </a:endParaRPr>
          </a:p>
          <a:p>
            <a:r>
              <a:rPr lang="en-US" sz="8800" dirty="0" smtClean="0">
                <a:solidFill>
                  <a:srgbClr val="0070C0"/>
                </a:solidFill>
              </a:rPr>
              <a:t>Sum social costs over life of the generating plant </a:t>
            </a:r>
          </a:p>
          <a:p>
            <a:endParaRPr lang="en-US" sz="8800" dirty="0" smtClean="0">
              <a:solidFill>
                <a:srgbClr val="0070C0"/>
              </a:solidFill>
            </a:endParaRPr>
          </a:p>
          <a:p>
            <a:r>
              <a:rPr lang="en-US" sz="8800" dirty="0" smtClean="0">
                <a:solidFill>
                  <a:srgbClr val="0070C0"/>
                </a:solidFill>
              </a:rPr>
              <a:t>Divide by expected plant kWh output over its life</a:t>
            </a:r>
          </a:p>
          <a:p>
            <a:endParaRPr lang="en-US" sz="8800" dirty="0" smtClean="0">
              <a:solidFill>
                <a:srgbClr val="0070C0"/>
              </a:solidFill>
            </a:endParaRPr>
          </a:p>
          <a:p>
            <a:r>
              <a:rPr lang="en-US" sz="8800" dirty="0" smtClean="0">
                <a:solidFill>
                  <a:srgbClr val="0070C0"/>
                </a:solidFill>
              </a:rPr>
              <a:t>Levelized Cost of Energy  (LCOE) = Sum of social costs  /  Expected kWh</a:t>
            </a:r>
          </a:p>
          <a:p>
            <a:endParaRPr lang="en-US" sz="8800" dirty="0" smtClean="0">
              <a:solidFill>
                <a:srgbClr val="0070C0"/>
              </a:solidFill>
            </a:endParaRPr>
          </a:p>
          <a:p>
            <a:r>
              <a:rPr lang="en-US" sz="8800" dirty="0" smtClean="0">
                <a:solidFill>
                  <a:srgbClr val="0070C0"/>
                </a:solidFill>
              </a:rPr>
              <a:t>Estimates of LCOE based on social costs excluding current subsidies*</a:t>
            </a:r>
          </a:p>
          <a:p>
            <a:pPr>
              <a:buNone/>
            </a:pPr>
            <a:endParaRPr lang="en-US" dirty="0" smtClean="0">
              <a:solidFill>
                <a:srgbClr val="0070C0"/>
              </a:solidFill>
            </a:endParaRPr>
          </a:p>
          <a:p>
            <a:pPr>
              <a:buNone/>
            </a:pPr>
            <a:endParaRPr lang="en-US" dirty="0" smtClean="0">
              <a:solidFill>
                <a:srgbClr val="0070C0"/>
              </a:solidFill>
            </a:endParaRPr>
          </a:p>
          <a:p>
            <a:pPr>
              <a:buNone/>
            </a:pPr>
            <a:r>
              <a:rPr lang="en-US" sz="6400" dirty="0" smtClean="0">
                <a:solidFill>
                  <a:srgbClr val="0070C0"/>
                </a:solidFill>
              </a:rPr>
              <a:t>	 *</a:t>
            </a:r>
            <a:r>
              <a:rPr lang="en-US" dirty="0" smtClean="0">
                <a:solidFill>
                  <a:srgbClr val="0070C0"/>
                </a:solidFill>
              </a:rPr>
              <a:t>	   </a:t>
            </a:r>
            <a:r>
              <a:rPr lang="en-US" sz="6400" dirty="0" smtClean="0">
                <a:solidFill>
                  <a:srgbClr val="0070C0"/>
                </a:solidFill>
              </a:rPr>
              <a:t>Note: Subsidies to fuel providers through preferential tax treatment and  transport 		             infrastructure pricing are not accounted for.  These typically are estimated to be </a:t>
            </a:r>
          </a:p>
          <a:p>
            <a:pPr>
              <a:buNone/>
            </a:pPr>
            <a:r>
              <a:rPr lang="en-US" sz="6400" dirty="0" smtClean="0">
                <a:solidFill>
                  <a:srgbClr val="0070C0"/>
                </a:solidFill>
              </a:rPr>
              <a:t>		             quite small on a per kWh basis (Allaire and Brown, 2009).</a:t>
            </a:r>
            <a:endParaRPr lang="en-US" sz="6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 calcmode="lin" valueType="num">
                                      <p:cBhvr additive="base">
                                        <p:cTn id="5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7" end="17"/>
                                            </p:txEl>
                                          </p:spTgt>
                                        </p:tgtEl>
                                        <p:attrNameLst>
                                          <p:attrName>style.visibility</p:attrName>
                                        </p:attrNameLst>
                                      </p:cBhvr>
                                      <p:to>
                                        <p:strVal val="visible"/>
                                      </p:to>
                                    </p:set>
                                    <p:animEffect transition="in" filter="blinds(horizontal)">
                                      <p:cBhvr>
                                        <p:cTn id="57" dur="500"/>
                                        <p:tgtEl>
                                          <p:spTgt spid="3">
                                            <p:txEl>
                                              <p:pRg st="17" end="17"/>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3">
                                            <p:txEl>
                                              <p:pRg st="18" end="18"/>
                                            </p:txEl>
                                          </p:spTgt>
                                        </p:tgtEl>
                                        <p:attrNameLst>
                                          <p:attrName>style.visibility</p:attrName>
                                        </p:attrNameLst>
                                      </p:cBhvr>
                                      <p:to>
                                        <p:strVal val="visible"/>
                                      </p:to>
                                    </p:set>
                                    <p:animEffect transition="in" filter="blinds(horizontal)">
                                      <p:cBhvr>
                                        <p:cTn id="60"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fontScale="90000"/>
          </a:bodyPr>
          <a:lstStyle/>
          <a:p>
            <a:r>
              <a:rPr lang="en-US" dirty="0" smtClean="0">
                <a:solidFill>
                  <a:srgbClr val="0070C0"/>
                </a:solidFill>
              </a:rPr>
              <a:t>A Note on Jobs </a:t>
            </a:r>
            <a:br>
              <a:rPr lang="en-US" dirty="0" smtClean="0">
                <a:solidFill>
                  <a:srgbClr val="0070C0"/>
                </a:solidFill>
              </a:rPr>
            </a:br>
            <a:r>
              <a:rPr lang="en-US" dirty="0" smtClean="0">
                <a:solidFill>
                  <a:srgbClr val="0070C0"/>
                </a:solidFill>
              </a:rPr>
              <a:t>and </a:t>
            </a:r>
            <a:br>
              <a:rPr lang="en-US" dirty="0" smtClean="0">
                <a:solidFill>
                  <a:srgbClr val="0070C0"/>
                </a:solidFill>
              </a:rPr>
            </a:br>
            <a:r>
              <a:rPr lang="en-US" dirty="0" smtClean="0">
                <a:solidFill>
                  <a:srgbClr val="0070C0"/>
                </a:solidFill>
              </a:rPr>
              <a:t>Economic Development</a:t>
            </a:r>
            <a:endParaRPr lang="en-US" dirty="0">
              <a:solidFill>
                <a:srgbClr val="0070C0"/>
              </a:solidFill>
            </a:endParaRPr>
          </a:p>
        </p:txBody>
      </p:sp>
      <p:sp>
        <p:nvSpPr>
          <p:cNvPr id="3" name="TextBox 2"/>
          <p:cNvSpPr txBox="1"/>
          <p:nvPr/>
        </p:nvSpPr>
        <p:spPr>
          <a:xfrm>
            <a:off x="381000" y="2057400"/>
            <a:ext cx="8458200" cy="4154984"/>
          </a:xfrm>
          <a:prstGeom prst="rect">
            <a:avLst/>
          </a:prstGeom>
          <a:noFill/>
        </p:spPr>
        <p:txBody>
          <a:bodyPr wrap="square" rtlCol="0">
            <a:spAutoFit/>
          </a:bodyPr>
          <a:lstStyle/>
          <a:p>
            <a:r>
              <a:rPr lang="en-US" sz="2400" dirty="0" smtClean="0">
                <a:solidFill>
                  <a:srgbClr val="0070C0"/>
                </a:solidFill>
              </a:rPr>
              <a:t>If the subsidies are worth it, then it is economically efficient for additional labor and other productive resources to be utilized in the wind sector of our economy.</a:t>
            </a:r>
          </a:p>
          <a:p>
            <a:endParaRPr lang="en-US" sz="2400" dirty="0" smtClean="0">
              <a:solidFill>
                <a:srgbClr val="0070C0"/>
              </a:solidFill>
            </a:endParaRPr>
          </a:p>
          <a:p>
            <a:r>
              <a:rPr lang="en-US" sz="2400" dirty="0" smtClean="0">
                <a:solidFill>
                  <a:srgbClr val="0070C0"/>
                </a:solidFill>
              </a:rPr>
              <a:t>Under these circumstances the green jobs are a reflection of the economic advantages of green power (lower social cost).</a:t>
            </a:r>
          </a:p>
          <a:p>
            <a:endParaRPr lang="en-US" sz="2400" dirty="0" smtClean="0">
              <a:solidFill>
                <a:srgbClr val="0070C0"/>
              </a:solidFill>
            </a:endParaRPr>
          </a:p>
          <a:p>
            <a:r>
              <a:rPr lang="en-US" sz="2400" dirty="0" smtClean="0">
                <a:solidFill>
                  <a:srgbClr val="0070C0"/>
                </a:solidFill>
              </a:rPr>
              <a:t>Economic development and job growth associated with the expansion of the sector is consistent with the sector’s ability to provide electrical energy with cost savings over other potential alternatives.</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solidFill>
                  <a:srgbClr val="0070C0"/>
                </a:solidFill>
              </a:rPr>
              <a:t>Rationales for Subsidies</a:t>
            </a:r>
            <a:endParaRPr lang="en-US" b="1" dirty="0"/>
          </a:p>
        </p:txBody>
      </p:sp>
      <p:sp>
        <p:nvSpPr>
          <p:cNvPr id="3" name="Content Placeholder 2"/>
          <p:cNvSpPr>
            <a:spLocks noGrp="1"/>
          </p:cNvSpPr>
          <p:nvPr>
            <p:ph idx="1"/>
          </p:nvPr>
        </p:nvSpPr>
        <p:spPr>
          <a:xfrm>
            <a:off x="228600" y="838200"/>
            <a:ext cx="8915400" cy="5791200"/>
          </a:xfrm>
        </p:spPr>
        <p:txBody>
          <a:bodyPr>
            <a:normAutofit fontScale="92500" lnSpcReduction="20000"/>
          </a:bodyPr>
          <a:lstStyle/>
          <a:p>
            <a:r>
              <a:rPr lang="en-US" b="1" dirty="0" smtClean="0">
                <a:solidFill>
                  <a:srgbClr val="0070C0"/>
                </a:solidFill>
              </a:rPr>
              <a:t>Whether subsidies are worth it depends on benefits</a:t>
            </a:r>
          </a:p>
          <a:p>
            <a:pPr lvl="1">
              <a:buNone/>
            </a:pPr>
            <a:endParaRPr lang="en-US" sz="1300" dirty="0" smtClean="0">
              <a:solidFill>
                <a:srgbClr val="0070C0"/>
              </a:solidFill>
            </a:endParaRPr>
          </a:p>
          <a:p>
            <a:pPr lvl="1"/>
            <a:r>
              <a:rPr lang="en-US" sz="3000" dirty="0" smtClean="0">
                <a:solidFill>
                  <a:srgbClr val="0070C0"/>
                </a:solidFill>
              </a:rPr>
              <a:t>Reduction of project costs through R&amp;D and learning – by - doing</a:t>
            </a:r>
          </a:p>
          <a:p>
            <a:pPr lvl="1">
              <a:buNone/>
            </a:pPr>
            <a:endParaRPr lang="en-US" sz="1300" dirty="0" smtClean="0">
              <a:solidFill>
                <a:srgbClr val="0070C0"/>
              </a:solidFill>
            </a:endParaRPr>
          </a:p>
          <a:p>
            <a:pPr lvl="1"/>
            <a:r>
              <a:rPr lang="en-US" sz="3000" dirty="0" smtClean="0">
                <a:solidFill>
                  <a:srgbClr val="0070C0"/>
                </a:solidFill>
              </a:rPr>
              <a:t>Avoidance of hidden costs related to health and environmental damages</a:t>
            </a:r>
          </a:p>
          <a:p>
            <a:endParaRPr lang="en-US" sz="1200" dirty="0" smtClean="0">
              <a:solidFill>
                <a:srgbClr val="0070C0"/>
              </a:solidFill>
            </a:endParaRPr>
          </a:p>
          <a:p>
            <a:r>
              <a:rPr lang="en-US" b="1" dirty="0" smtClean="0">
                <a:solidFill>
                  <a:srgbClr val="0070C0"/>
                </a:solidFill>
              </a:rPr>
              <a:t>Subsidies are worth it if the benefits more than offset the costs of the subsidies</a:t>
            </a:r>
          </a:p>
          <a:p>
            <a:pPr>
              <a:buNone/>
            </a:pPr>
            <a:endParaRPr lang="en-US" sz="600" dirty="0" smtClean="0">
              <a:solidFill>
                <a:srgbClr val="0070C0"/>
              </a:solidFill>
            </a:endParaRPr>
          </a:p>
          <a:p>
            <a:pPr lvl="1"/>
            <a:r>
              <a:rPr lang="en-US" sz="3000" dirty="0" smtClean="0">
                <a:solidFill>
                  <a:srgbClr val="0070C0"/>
                </a:solidFill>
              </a:rPr>
              <a:t>Subsidy costs range from $1.10 to $1.50 per dollar of subsidy depending on the revenue source used     </a:t>
            </a:r>
          </a:p>
          <a:p>
            <a:pPr lvl="2" algn="r">
              <a:buNone/>
            </a:pPr>
            <a:r>
              <a:rPr lang="en-US" sz="2200" dirty="0" smtClean="0">
                <a:solidFill>
                  <a:srgbClr val="0070C0"/>
                </a:solidFill>
              </a:rPr>
              <a:t>	</a:t>
            </a:r>
            <a:r>
              <a:rPr lang="en-US" sz="2200" i="1" dirty="0" smtClean="0">
                <a:solidFill>
                  <a:srgbClr val="0070C0"/>
                </a:solidFill>
              </a:rPr>
              <a:t>Ballard and Fullerton (1992)</a:t>
            </a:r>
          </a:p>
          <a:p>
            <a:pPr lvl="1">
              <a:buNone/>
            </a:pPr>
            <a:endParaRPr lang="en-US" sz="500" dirty="0" smtClean="0">
              <a:solidFill>
                <a:srgbClr val="0070C0"/>
              </a:solidFill>
            </a:endParaRPr>
          </a:p>
          <a:p>
            <a:r>
              <a:rPr lang="en-US" b="1" dirty="0" smtClean="0">
                <a:solidFill>
                  <a:srgbClr val="0070C0"/>
                </a:solidFill>
              </a:rPr>
              <a:t>So benefits achieved should range from 1.1 to 1.5 times subsidy amounts</a:t>
            </a:r>
            <a:endParaRPr lang="en-US" sz="3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lvl="1" algn="ctr"/>
            <a:r>
              <a:rPr lang="en-US" sz="3000" b="1" dirty="0" smtClean="0">
                <a:solidFill>
                  <a:srgbClr val="0070C0"/>
                </a:solidFill>
              </a:rPr>
              <a:t>Reduction of project costs through R&amp;D and learning curve effects</a:t>
            </a:r>
          </a:p>
        </p:txBody>
      </p:sp>
      <p:sp>
        <p:nvSpPr>
          <p:cNvPr id="3" name="Content Placeholder 2"/>
          <p:cNvSpPr>
            <a:spLocks noGrp="1"/>
          </p:cNvSpPr>
          <p:nvPr>
            <p:ph idx="1"/>
          </p:nvPr>
        </p:nvSpPr>
        <p:spPr>
          <a:xfrm>
            <a:off x="304800" y="1219200"/>
            <a:ext cx="8610600" cy="5410200"/>
          </a:xfrm>
        </p:spPr>
        <p:txBody>
          <a:bodyPr>
            <a:normAutofit fontScale="85000" lnSpcReduction="20000"/>
          </a:bodyPr>
          <a:lstStyle/>
          <a:p>
            <a:pPr marL="334963" lvl="1"/>
            <a:r>
              <a:rPr lang="en-US" b="1" dirty="0" smtClean="0">
                <a:solidFill>
                  <a:srgbClr val="0070C0"/>
                </a:solidFill>
              </a:rPr>
              <a:t>An immature industry has relatively high costs to begin with and therefore cannot compete on its own in the marketplace against mature industries.</a:t>
            </a:r>
            <a:endParaRPr lang="en-US" sz="900" b="1" dirty="0" smtClean="0">
              <a:solidFill>
                <a:srgbClr val="0070C0"/>
              </a:solidFill>
            </a:endParaRPr>
          </a:p>
          <a:p>
            <a:pPr marL="334963" lvl="1"/>
            <a:endParaRPr lang="en-US" b="1" dirty="0" smtClean="0">
              <a:solidFill>
                <a:srgbClr val="0070C0"/>
              </a:solidFill>
            </a:endParaRPr>
          </a:p>
          <a:p>
            <a:pPr marL="334963" lvl="1"/>
            <a:r>
              <a:rPr lang="en-US" b="1" dirty="0" smtClean="0">
                <a:solidFill>
                  <a:srgbClr val="0070C0"/>
                </a:solidFill>
              </a:rPr>
              <a:t>Subsidies for R&amp;D and for the actual building out of projects lower costs over time</a:t>
            </a:r>
          </a:p>
          <a:p>
            <a:pPr marL="334963" lvl="1"/>
            <a:endParaRPr lang="en-US" b="1" dirty="0" smtClean="0">
              <a:solidFill>
                <a:srgbClr val="0070C0"/>
              </a:solidFill>
            </a:endParaRPr>
          </a:p>
          <a:p>
            <a:pPr marL="334963" lvl="1"/>
            <a:r>
              <a:rPr lang="en-US" b="1" dirty="0" smtClean="0">
                <a:solidFill>
                  <a:srgbClr val="0070C0"/>
                </a:solidFill>
              </a:rPr>
              <a:t>As increasing numbers of generating units are built (e.g., wind turbines), costs fall because of “learning – by – doing”</a:t>
            </a:r>
          </a:p>
          <a:p>
            <a:pPr marL="334963" lvl="1"/>
            <a:endParaRPr lang="en-US" b="1" dirty="0" smtClean="0">
              <a:solidFill>
                <a:srgbClr val="0070C0"/>
              </a:solidFill>
            </a:endParaRPr>
          </a:p>
          <a:p>
            <a:pPr marL="334963" lvl="1"/>
            <a:r>
              <a:rPr lang="en-US" b="1" dirty="0" smtClean="0">
                <a:solidFill>
                  <a:srgbClr val="0070C0"/>
                </a:solidFill>
              </a:rPr>
              <a:t>As the industry matures, costs fall and the industry can begin to compete on its own.</a:t>
            </a:r>
          </a:p>
          <a:p>
            <a:pPr marL="334963" lvl="1"/>
            <a:endParaRPr lang="en-US" b="1" dirty="0" smtClean="0">
              <a:solidFill>
                <a:srgbClr val="0070C0"/>
              </a:solidFill>
            </a:endParaRPr>
          </a:p>
          <a:p>
            <a:pPr marL="334963" lvl="1"/>
            <a:r>
              <a:rPr lang="en-US" b="1" dirty="0" smtClean="0">
                <a:solidFill>
                  <a:srgbClr val="0070C0"/>
                </a:solidFill>
              </a:rPr>
              <a:t>Subsidies early in the industry’s development yield cost savings in the longer term</a:t>
            </a:r>
            <a:endParaRPr 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0" end="0"/>
                                            </p:txEl>
                                          </p:spTgt>
                                        </p:tgtEl>
                                        <p:attrNameLst>
                                          <p:attrName>ppt_c</p:attrName>
                                        </p:attrNameLst>
                                      </p:cBhvr>
                                      <p:to>
                                        <a:srgbClr val="9999FF"/>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2" end="2"/>
                                            </p:txEl>
                                          </p:spTgt>
                                        </p:tgtEl>
                                        <p:attrNameLst>
                                          <p:attrName>ppt_c</p:attrName>
                                        </p:attrNameLst>
                                      </p:cBhvr>
                                      <p:to>
                                        <a:srgbClr val="9999FF"/>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4" end="4"/>
                                            </p:txEl>
                                          </p:spTgt>
                                        </p:tgtEl>
                                        <p:attrNameLst>
                                          <p:attrName>ppt_c</p:attrName>
                                        </p:attrNameLst>
                                      </p:cBhvr>
                                      <p:to>
                                        <a:srgbClr val="9999FF"/>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6" end="6"/>
                                            </p:txEl>
                                          </p:spTgt>
                                        </p:tgtEl>
                                        <p:attrNameLst>
                                          <p:attrName>ppt_c</p:attrName>
                                        </p:attrNameLst>
                                      </p:cBhvr>
                                      <p:to>
                                        <a:srgbClr val="9999FF"/>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8" end="8"/>
                                            </p:txEl>
                                          </p:spTgt>
                                        </p:tgtEl>
                                        <p:attrNameLst>
                                          <p:attrName>ppt_c</p:attrName>
                                        </p:attrNameLst>
                                      </p:cBhvr>
                                      <p:to>
                                        <a:srgbClr val="99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 y="152400"/>
            <a:ext cx="8839200" cy="6172200"/>
          </a:xfrm>
          <a:prstGeom prst="rect">
            <a:avLst/>
          </a:prstGeom>
          <a:noFill/>
          <a:ln w="9525">
            <a:noFill/>
            <a:miter lim="800000"/>
            <a:headEnd/>
            <a:tailEnd/>
          </a:ln>
        </p:spPr>
      </p:pic>
      <p:sp>
        <p:nvSpPr>
          <p:cNvPr id="3" name="Rectangle 2"/>
          <p:cNvSpPr/>
          <p:nvPr/>
        </p:nvSpPr>
        <p:spPr>
          <a:xfrm>
            <a:off x="152400" y="6273225"/>
            <a:ext cx="8839200" cy="584775"/>
          </a:xfrm>
          <a:prstGeom prst="rect">
            <a:avLst/>
          </a:prstGeom>
        </p:spPr>
        <p:txBody>
          <a:bodyPr wrap="square">
            <a:spAutoFit/>
          </a:bodyPr>
          <a:lstStyle/>
          <a:p>
            <a:r>
              <a:rPr lang="en-US" sz="1600" dirty="0" smtClean="0"/>
              <a:t>Wiser, R. and Bollinger, M.  </a:t>
            </a:r>
            <a:r>
              <a:rPr lang="en-US" sz="1600" i="1" dirty="0" smtClean="0"/>
              <a:t>2010 Wind Technologies Market Report</a:t>
            </a:r>
            <a:r>
              <a:rPr lang="en-US" sz="1600" dirty="0" smtClean="0"/>
              <a:t>, Lawrence Berkeley National Laboratories (June 2011).</a:t>
            </a:r>
            <a:endParaRPr lang="en-US" sz="1600" i="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lvl="1" algn="ctr"/>
            <a:r>
              <a:rPr lang="en-US" sz="3000" b="1" dirty="0" smtClean="0">
                <a:solidFill>
                  <a:srgbClr val="0070C0"/>
                </a:solidFill>
              </a:rPr>
              <a:t>Avoidance of hidden costs related to health and environmental damages</a:t>
            </a:r>
          </a:p>
        </p:txBody>
      </p:sp>
      <p:sp>
        <p:nvSpPr>
          <p:cNvPr id="3" name="Content Placeholder 2"/>
          <p:cNvSpPr>
            <a:spLocks noGrp="1"/>
          </p:cNvSpPr>
          <p:nvPr>
            <p:ph idx="1"/>
          </p:nvPr>
        </p:nvSpPr>
        <p:spPr>
          <a:xfrm>
            <a:off x="0" y="1371600"/>
            <a:ext cx="8915400" cy="5486400"/>
          </a:xfrm>
        </p:spPr>
        <p:txBody>
          <a:bodyPr>
            <a:normAutofit fontScale="92500" lnSpcReduction="20000"/>
          </a:bodyPr>
          <a:lstStyle/>
          <a:p>
            <a:pPr lvl="1"/>
            <a:r>
              <a:rPr lang="en-US" b="1" dirty="0" smtClean="0">
                <a:solidFill>
                  <a:srgbClr val="0070C0"/>
                </a:solidFill>
              </a:rPr>
              <a:t>Electricity generation based on burning fossil fuels creates relatively large environmental and health costs</a:t>
            </a:r>
          </a:p>
          <a:p>
            <a:pPr lvl="1"/>
            <a:endParaRPr lang="en-US" sz="1300" b="1" dirty="0" smtClean="0">
              <a:solidFill>
                <a:srgbClr val="0070C0"/>
              </a:solidFill>
            </a:endParaRPr>
          </a:p>
          <a:p>
            <a:pPr lvl="1"/>
            <a:r>
              <a:rPr lang="en-US" b="1" dirty="0" smtClean="0">
                <a:solidFill>
                  <a:srgbClr val="0070C0"/>
                </a:solidFill>
              </a:rPr>
              <a:t>This is especially true for coal-based generation</a:t>
            </a:r>
          </a:p>
          <a:p>
            <a:pPr lvl="1"/>
            <a:endParaRPr lang="en-US" sz="1300" b="1" dirty="0" smtClean="0">
              <a:solidFill>
                <a:srgbClr val="0070C0"/>
              </a:solidFill>
            </a:endParaRPr>
          </a:p>
          <a:p>
            <a:pPr lvl="1"/>
            <a:r>
              <a:rPr lang="en-US" b="1" dirty="0" smtClean="0">
                <a:solidFill>
                  <a:srgbClr val="0070C0"/>
                </a:solidFill>
              </a:rPr>
              <a:t>For electricity generation based on wind energy, studies find that such costs are relatively small</a:t>
            </a:r>
          </a:p>
          <a:p>
            <a:pPr lvl="1"/>
            <a:endParaRPr lang="en-US" sz="1200" b="1" dirty="0" smtClean="0">
              <a:solidFill>
                <a:srgbClr val="0070C0"/>
              </a:solidFill>
            </a:endParaRPr>
          </a:p>
          <a:p>
            <a:pPr lvl="1"/>
            <a:r>
              <a:rPr lang="en-US" b="1" dirty="0" smtClean="0">
                <a:solidFill>
                  <a:srgbClr val="0070C0"/>
                </a:solidFill>
              </a:rPr>
              <a:t>A properly functioning electricity market would include these hidden costs in the price of electricity but this is not the case in the current electricity market</a:t>
            </a:r>
          </a:p>
          <a:p>
            <a:pPr lvl="1"/>
            <a:endParaRPr lang="en-US" sz="1200" b="1" dirty="0" smtClean="0">
              <a:solidFill>
                <a:srgbClr val="0070C0"/>
              </a:solidFill>
            </a:endParaRPr>
          </a:p>
          <a:p>
            <a:pPr lvl="1"/>
            <a:r>
              <a:rPr lang="en-US" b="1" dirty="0" smtClean="0">
                <a:solidFill>
                  <a:srgbClr val="0070C0"/>
                </a:solidFill>
              </a:rPr>
              <a:t>This situation leads to an unlevel playing field on which wind power is artificially put at a competitive disadvantage</a:t>
            </a:r>
          </a:p>
          <a:p>
            <a:pPr lvl="1"/>
            <a:endParaRPr lang="en-US" sz="1200" b="1" dirty="0" smtClean="0">
              <a:solidFill>
                <a:srgbClr val="0070C0"/>
              </a:solidFill>
            </a:endParaRPr>
          </a:p>
          <a:p>
            <a:pPr lvl="1"/>
            <a:r>
              <a:rPr lang="en-US" b="1" dirty="0" smtClean="0">
                <a:solidFill>
                  <a:srgbClr val="0070C0"/>
                </a:solidFill>
              </a:rPr>
              <a:t>A subsidy for wind power can address the artificial cost advantage enjoyed by fossil fuel technologies </a:t>
            </a:r>
          </a:p>
          <a:p>
            <a:pPr lvl="1">
              <a:buNone/>
            </a:pPr>
            <a:endParaRPr lang="en-US" dirty="0" smtClean="0">
              <a:solidFill>
                <a:srgbClr val="0070C0"/>
              </a:solidFill>
            </a:endParaRPr>
          </a:p>
          <a:p>
            <a:pPr lvl="1"/>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0" end="0"/>
                                            </p:txEl>
                                          </p:spTgt>
                                        </p:tgtEl>
                                        <p:attrNameLst>
                                          <p:attrName>ppt_c</p:attrName>
                                        </p:attrNameLst>
                                      </p:cBhvr>
                                      <p:to>
                                        <a:srgbClr val="9999FF"/>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2" end="2"/>
                                            </p:txEl>
                                          </p:spTgt>
                                        </p:tgtEl>
                                        <p:attrNameLst>
                                          <p:attrName>ppt_c</p:attrName>
                                        </p:attrNameLst>
                                      </p:cBhvr>
                                      <p:to>
                                        <a:srgbClr val="9999FF"/>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4" end="4"/>
                                            </p:txEl>
                                          </p:spTgt>
                                        </p:tgtEl>
                                        <p:attrNameLst>
                                          <p:attrName>ppt_c</p:attrName>
                                        </p:attrNameLst>
                                      </p:cBhvr>
                                      <p:to>
                                        <a:srgbClr val="9999FF"/>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6" end="6"/>
                                            </p:txEl>
                                          </p:spTgt>
                                        </p:tgtEl>
                                        <p:attrNameLst>
                                          <p:attrName>ppt_c</p:attrName>
                                        </p:attrNameLst>
                                      </p:cBhvr>
                                      <p:to>
                                        <a:srgbClr val="9999FF"/>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8" end="8"/>
                                            </p:txEl>
                                          </p:spTgt>
                                        </p:tgtEl>
                                        <p:attrNameLst>
                                          <p:attrName>ppt_c</p:attrName>
                                        </p:attrNameLst>
                                      </p:cBhvr>
                                      <p:to>
                                        <a:srgbClr val="9999FF"/>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
                                            <p:txEl>
                                              <p:pRg st="10" end="10"/>
                                            </p:txEl>
                                          </p:spTgt>
                                        </p:tgtEl>
                                        <p:attrNameLst>
                                          <p:attrName>ppt_c</p:attrName>
                                        </p:attrNameLst>
                                      </p:cBhvr>
                                      <p:to>
                                        <a:srgbClr val="99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70C0"/>
                </a:solidFill>
              </a:rPr>
              <a:t>Measuring Costs</a:t>
            </a:r>
            <a:endParaRPr lang="en-US" b="1" dirty="0">
              <a:solidFill>
                <a:srgbClr val="0070C0"/>
              </a:solidFill>
            </a:endParaRPr>
          </a:p>
        </p:txBody>
      </p:sp>
      <p:sp>
        <p:nvSpPr>
          <p:cNvPr id="3" name="Content Placeholder 2"/>
          <p:cNvSpPr>
            <a:spLocks noGrp="1"/>
          </p:cNvSpPr>
          <p:nvPr>
            <p:ph idx="1"/>
          </p:nvPr>
        </p:nvSpPr>
        <p:spPr>
          <a:xfrm>
            <a:off x="304800" y="1295400"/>
            <a:ext cx="8534400" cy="5029200"/>
          </a:xfrm>
        </p:spPr>
        <p:txBody>
          <a:bodyPr>
            <a:noAutofit/>
          </a:bodyPr>
          <a:lstStyle/>
          <a:p>
            <a:r>
              <a:rPr lang="en-US" b="1" dirty="0" smtClean="0">
                <a:solidFill>
                  <a:srgbClr val="0070C0"/>
                </a:solidFill>
              </a:rPr>
              <a:t>Full economic costs are called “social costs.”</a:t>
            </a:r>
          </a:p>
          <a:p>
            <a:endParaRPr lang="en-US" sz="2000" dirty="0" smtClean="0">
              <a:solidFill>
                <a:srgbClr val="0070C0"/>
              </a:solidFill>
            </a:endParaRPr>
          </a:p>
          <a:p>
            <a:r>
              <a:rPr lang="en-US" b="1" dirty="0" smtClean="0">
                <a:solidFill>
                  <a:srgbClr val="0070C0"/>
                </a:solidFill>
              </a:rPr>
              <a:t>Social costs include both</a:t>
            </a:r>
          </a:p>
          <a:p>
            <a:pPr lvl="1"/>
            <a:r>
              <a:rPr lang="en-US" b="1" dirty="0" smtClean="0">
                <a:solidFill>
                  <a:srgbClr val="0070C0"/>
                </a:solidFill>
              </a:rPr>
              <a:t>Private costs</a:t>
            </a:r>
          </a:p>
          <a:p>
            <a:pPr lvl="2"/>
            <a:r>
              <a:rPr lang="en-US" dirty="0" smtClean="0">
                <a:solidFill>
                  <a:srgbClr val="0070C0"/>
                </a:solidFill>
              </a:rPr>
              <a:t>Building, financing, and operating generation plant/farm</a:t>
            </a:r>
          </a:p>
          <a:p>
            <a:pPr lvl="1"/>
            <a:r>
              <a:rPr lang="en-US" b="1" dirty="0" smtClean="0">
                <a:solidFill>
                  <a:srgbClr val="0070C0"/>
                </a:solidFill>
              </a:rPr>
              <a:t>External costs </a:t>
            </a:r>
          </a:p>
          <a:p>
            <a:pPr lvl="2"/>
            <a:r>
              <a:rPr lang="en-US" dirty="0" smtClean="0">
                <a:solidFill>
                  <a:srgbClr val="0070C0"/>
                </a:solidFill>
              </a:rPr>
              <a:t>Health and environmental damages</a:t>
            </a:r>
          </a:p>
          <a:p>
            <a:pPr>
              <a:buNone/>
            </a:pPr>
            <a:endParaRPr lang="en-US" sz="2000" b="1" dirty="0" smtClean="0">
              <a:solidFill>
                <a:srgbClr val="0070C0"/>
              </a:solidFill>
            </a:endParaRPr>
          </a:p>
          <a:p>
            <a:r>
              <a:rPr lang="en-US" b="1" dirty="0" smtClean="0">
                <a:solidFill>
                  <a:srgbClr val="0070C0"/>
                </a:solidFill>
              </a:rPr>
              <a:t>Social costs  =  Private Costs + External Costs</a:t>
            </a:r>
          </a:p>
          <a:p>
            <a:pPr lvl="1">
              <a:buNone/>
            </a:pPr>
            <a:endParaRPr lang="en-US" sz="3100"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dissolv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09600"/>
          </a:xfrm>
        </p:spPr>
        <p:txBody>
          <a:bodyPr>
            <a:noAutofit/>
          </a:bodyPr>
          <a:lstStyle/>
          <a:p>
            <a:r>
              <a:rPr lang="en-US" sz="3600" b="1" dirty="0" smtClean="0">
                <a:solidFill>
                  <a:srgbClr val="0070C0"/>
                </a:solidFill>
              </a:rPr>
              <a:t>Social Costs ($/kWh)</a:t>
            </a:r>
            <a:endParaRPr lang="en-US" sz="3600" b="1" dirty="0">
              <a:solidFill>
                <a:srgbClr val="0070C0"/>
              </a:solidFill>
            </a:endParaRPr>
          </a:p>
        </p:txBody>
      </p:sp>
      <p:sp>
        <p:nvSpPr>
          <p:cNvPr id="6" name="Rectangle 5"/>
          <p:cNvSpPr/>
          <p:nvPr/>
        </p:nvSpPr>
        <p:spPr>
          <a:xfrm>
            <a:off x="0" y="5943600"/>
            <a:ext cx="9144000" cy="738664"/>
          </a:xfrm>
          <a:prstGeom prst="rect">
            <a:avLst/>
          </a:prstGeom>
        </p:spPr>
        <p:txBody>
          <a:bodyPr wrap="square">
            <a:spAutoFit/>
          </a:bodyPr>
          <a:lstStyle/>
          <a:p>
            <a:r>
              <a:rPr lang="en-US" sz="1400" dirty="0" smtClean="0"/>
              <a:t>Sources:  Energy Information Administration (2010); Epstein, P.R. </a:t>
            </a:r>
            <a:r>
              <a:rPr lang="en-US" sz="1400" i="1" dirty="0" smtClean="0"/>
              <a:t>et al</a:t>
            </a:r>
            <a:r>
              <a:rPr lang="en-US" sz="1400" dirty="0" smtClean="0"/>
              <a:t> (2011); Howarth, R.W., </a:t>
            </a:r>
            <a:r>
              <a:rPr lang="en-US" sz="1400" i="1" dirty="0" smtClean="0"/>
              <a:t>et al</a:t>
            </a:r>
            <a:r>
              <a:rPr lang="en-US" sz="1400" dirty="0" smtClean="0"/>
              <a:t>. (2011); Muller, N. Z</a:t>
            </a:r>
            <a:r>
              <a:rPr lang="en-US" sz="1400" i="1" dirty="0" smtClean="0"/>
              <a:t>., et </a:t>
            </a:r>
          </a:p>
          <a:p>
            <a:r>
              <a:rPr lang="en-US" sz="1400" i="1" dirty="0" smtClean="0"/>
              <a:t>                 al</a:t>
            </a:r>
            <a:r>
              <a:rPr lang="en-US" sz="1400" dirty="0" smtClean="0"/>
              <a:t>. (2011); National Research Council, U.S. National Academy of Sciences (2009); Stern, N (2006); Weitzman, M.L </a:t>
            </a:r>
          </a:p>
          <a:p>
            <a:r>
              <a:rPr lang="en-US" sz="1400" dirty="0" smtClean="0"/>
              <a:t>                 (2007).                  </a:t>
            </a: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816780820"/>
              </p:ext>
            </p:extLst>
          </p:nvPr>
        </p:nvGraphicFramePr>
        <p:xfrm>
          <a:off x="152400" y="609600"/>
          <a:ext cx="89916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743200" y="1447800"/>
            <a:ext cx="3200400" cy="677108"/>
          </a:xfrm>
          <a:prstGeom prst="rect">
            <a:avLst/>
          </a:prstGeom>
          <a:noFill/>
        </p:spPr>
        <p:txBody>
          <a:bodyPr wrap="square" rtlCol="0">
            <a:spAutoFit/>
          </a:bodyPr>
          <a:lstStyle/>
          <a:p>
            <a:r>
              <a:rPr lang="en-US" b="1" dirty="0" smtClean="0">
                <a:solidFill>
                  <a:srgbClr val="92D050"/>
                </a:solidFill>
              </a:rPr>
              <a:t>Intergenerational justice</a:t>
            </a:r>
          </a:p>
          <a:p>
            <a:r>
              <a:rPr lang="en-US" b="1" dirty="0" smtClean="0">
                <a:solidFill>
                  <a:srgbClr val="92D050"/>
                </a:solidFill>
              </a:rPr>
              <a:t>Insurance </a:t>
            </a:r>
            <a:r>
              <a:rPr lang="en-US" sz="2000" b="1" dirty="0" smtClean="0">
                <a:solidFill>
                  <a:srgbClr val="92D050"/>
                </a:solidFill>
              </a:rPr>
              <a:t>against</a:t>
            </a:r>
            <a:r>
              <a:rPr lang="en-US" b="1" dirty="0" smtClean="0">
                <a:solidFill>
                  <a:srgbClr val="92D050"/>
                </a:solidFill>
              </a:rPr>
              <a:t> catastrophe</a:t>
            </a:r>
            <a:endParaRPr lang="en-US" b="1" dirty="0">
              <a:solidFill>
                <a:srgbClr val="92D050"/>
              </a:solidFill>
            </a:endParaRPr>
          </a:p>
        </p:txBody>
      </p:sp>
      <p:sp>
        <p:nvSpPr>
          <p:cNvPr id="10" name="TextBox 9"/>
          <p:cNvSpPr txBox="1"/>
          <p:nvPr/>
        </p:nvSpPr>
        <p:spPr>
          <a:xfrm>
            <a:off x="4267200" y="3581400"/>
            <a:ext cx="902811" cy="830997"/>
          </a:xfrm>
          <a:prstGeom prst="rect">
            <a:avLst/>
          </a:prstGeom>
          <a:noFill/>
        </p:spPr>
        <p:txBody>
          <a:bodyPr wrap="none" rtlCol="0">
            <a:spAutoFit/>
          </a:bodyPr>
          <a:lstStyle/>
          <a:p>
            <a:pPr algn="ctr"/>
            <a:r>
              <a:rPr lang="en-US" sz="1600" b="1" dirty="0" smtClean="0">
                <a:solidFill>
                  <a:schemeClr val="accent2">
                    <a:lumMod val="75000"/>
                  </a:schemeClr>
                </a:solidFill>
              </a:rPr>
              <a:t>Fracking</a:t>
            </a:r>
          </a:p>
          <a:p>
            <a:pPr algn="ctr"/>
            <a:r>
              <a:rPr lang="en-US" sz="1600" b="1" dirty="0" smtClean="0">
                <a:solidFill>
                  <a:schemeClr val="accent2">
                    <a:lumMod val="75000"/>
                  </a:schemeClr>
                </a:solidFill>
              </a:rPr>
              <a:t>Health</a:t>
            </a:r>
          </a:p>
          <a:p>
            <a:pPr algn="ctr"/>
            <a:r>
              <a:rPr lang="en-US" sz="1600" b="1" dirty="0" smtClean="0">
                <a:solidFill>
                  <a:schemeClr val="accent2">
                    <a:lumMod val="75000"/>
                  </a:schemeClr>
                </a:solidFill>
              </a:rPr>
              <a:t> ?</a:t>
            </a:r>
            <a:endParaRPr lang="en-US" sz="1600"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2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graphicEl>
                                              <a:chart seriesIdx="0" categoryIdx="0" bldStep="ptInSeries"/>
                                            </p:graphicEl>
                                          </p:spTgt>
                                        </p:tgtEl>
                                        <p:attrNameLst>
                                          <p:attrName>style.visibility</p:attrName>
                                        </p:attrNameLst>
                                      </p:cBhvr>
                                      <p:to>
                                        <p:strVal val="visible"/>
                                      </p:to>
                                    </p:set>
                                    <p:animEffect transition="in" filter="fade">
                                      <p:cBhvr>
                                        <p:cTn id="18" dur="2000"/>
                                        <p:tgtEl>
                                          <p:spTgt spid="7">
                                            <p:graphicEl>
                                              <a:chart seriesIdx="0" categoryIdx="0" bldStep="ptIn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graphicEl>
                                              <a:chart seriesIdx="0" categoryIdx="1" bldStep="ptInSeries"/>
                                            </p:graphicEl>
                                          </p:spTgt>
                                        </p:tgtEl>
                                        <p:attrNameLst>
                                          <p:attrName>style.visibility</p:attrName>
                                        </p:attrNameLst>
                                      </p:cBhvr>
                                      <p:to>
                                        <p:strVal val="visible"/>
                                      </p:to>
                                    </p:set>
                                    <p:animEffect transition="in" filter="fade">
                                      <p:cBhvr>
                                        <p:cTn id="23" dur="2000"/>
                                        <p:tgtEl>
                                          <p:spTgt spid="7">
                                            <p:graphicEl>
                                              <a:chart seriesIdx="0" categoryIdx="1" bldStep="ptIn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chart seriesIdx="0" categoryIdx="2" bldStep="ptInSeries"/>
                                            </p:graphicEl>
                                          </p:spTgt>
                                        </p:tgtEl>
                                        <p:attrNameLst>
                                          <p:attrName>style.visibility</p:attrName>
                                        </p:attrNameLst>
                                      </p:cBhvr>
                                      <p:to>
                                        <p:strVal val="visible"/>
                                      </p:to>
                                    </p:set>
                                    <p:animEffect transition="in" filter="fade">
                                      <p:cBhvr>
                                        <p:cTn id="28" dur="2000"/>
                                        <p:tgtEl>
                                          <p:spTgt spid="7">
                                            <p:graphicEl>
                                              <a:chart seriesIdx="0" categoryIdx="2" bldStep="ptIn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graphicEl>
                                              <a:chart seriesIdx="0" categoryIdx="3" bldStep="ptInSeries"/>
                                            </p:graphicEl>
                                          </p:spTgt>
                                        </p:tgtEl>
                                        <p:attrNameLst>
                                          <p:attrName>style.visibility</p:attrName>
                                        </p:attrNameLst>
                                      </p:cBhvr>
                                      <p:to>
                                        <p:strVal val="visible"/>
                                      </p:to>
                                    </p:set>
                                    <p:animEffect transition="in" filter="fade">
                                      <p:cBhvr>
                                        <p:cTn id="33" dur="2000"/>
                                        <p:tgtEl>
                                          <p:spTgt spid="7">
                                            <p:graphicEl>
                                              <a:chart seriesIdx="0" categoryIdx="3" bldStep="ptIn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graphicEl>
                                              <a:chart seriesIdx="0" categoryIdx="4" bldStep="ptInSeries"/>
                                            </p:graphicEl>
                                          </p:spTgt>
                                        </p:tgtEl>
                                        <p:attrNameLst>
                                          <p:attrName>style.visibility</p:attrName>
                                        </p:attrNameLst>
                                      </p:cBhvr>
                                      <p:to>
                                        <p:strVal val="visible"/>
                                      </p:to>
                                    </p:set>
                                    <p:animEffect transition="in" filter="fade">
                                      <p:cBhvr>
                                        <p:cTn id="38" dur="2000"/>
                                        <p:tgtEl>
                                          <p:spTgt spid="7">
                                            <p:graphicEl>
                                              <a:chart seriesIdx="0" categoryIdx="4" bldStep="ptInSeries"/>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graphicEl>
                                              <a:chart seriesIdx="1" categoryIdx="0" bldStep="ptInSeries"/>
                                            </p:graphicEl>
                                          </p:spTgt>
                                        </p:tgtEl>
                                        <p:attrNameLst>
                                          <p:attrName>style.visibility</p:attrName>
                                        </p:attrNameLst>
                                      </p:cBhvr>
                                      <p:to>
                                        <p:strVal val="visible"/>
                                      </p:to>
                                    </p:set>
                                    <p:animEffect transition="in" filter="fade">
                                      <p:cBhvr>
                                        <p:cTn id="43" dur="2000"/>
                                        <p:tgtEl>
                                          <p:spTgt spid="7">
                                            <p:graphicEl>
                                              <a:chart seriesIdx="1" categoryIdx="0" bldStep="ptInSeries"/>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graphicEl>
                                              <a:chart seriesIdx="1" categoryIdx="1" bldStep="ptInSeries"/>
                                            </p:graphicEl>
                                          </p:spTgt>
                                        </p:tgtEl>
                                        <p:attrNameLst>
                                          <p:attrName>style.visibility</p:attrName>
                                        </p:attrNameLst>
                                      </p:cBhvr>
                                      <p:to>
                                        <p:strVal val="visible"/>
                                      </p:to>
                                    </p:set>
                                    <p:animEffect transition="in" filter="fade">
                                      <p:cBhvr>
                                        <p:cTn id="48" dur="2000"/>
                                        <p:tgtEl>
                                          <p:spTgt spid="7">
                                            <p:graphicEl>
                                              <a:chart seriesIdx="1" categoryIdx="1" bldStep="ptInSeries"/>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graphicEl>
                                              <a:chart seriesIdx="1" categoryIdx="2" bldStep="ptInSeries"/>
                                            </p:graphicEl>
                                          </p:spTgt>
                                        </p:tgtEl>
                                        <p:attrNameLst>
                                          <p:attrName>style.visibility</p:attrName>
                                        </p:attrNameLst>
                                      </p:cBhvr>
                                      <p:to>
                                        <p:strVal val="visible"/>
                                      </p:to>
                                    </p:set>
                                    <p:animEffect transition="in" filter="fade">
                                      <p:cBhvr>
                                        <p:cTn id="53" dur="2000"/>
                                        <p:tgtEl>
                                          <p:spTgt spid="7">
                                            <p:graphicEl>
                                              <a:chart seriesIdx="1" categoryIdx="2" bldStep="ptInSeries"/>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
                                            <p:graphicEl>
                                              <a:chart seriesIdx="1" categoryIdx="3" bldStep="ptInSeries"/>
                                            </p:graphicEl>
                                          </p:spTgt>
                                        </p:tgtEl>
                                        <p:attrNameLst>
                                          <p:attrName>style.visibility</p:attrName>
                                        </p:attrNameLst>
                                      </p:cBhvr>
                                      <p:to>
                                        <p:strVal val="visible"/>
                                      </p:to>
                                    </p:set>
                                    <p:animEffect transition="in" filter="fade">
                                      <p:cBhvr>
                                        <p:cTn id="58" dur="2000"/>
                                        <p:tgtEl>
                                          <p:spTgt spid="7">
                                            <p:graphicEl>
                                              <a:chart seriesIdx="1" categoryIdx="3" bldStep="ptInSeries"/>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graphicEl>
                                              <a:chart seriesIdx="1" categoryIdx="4" bldStep="ptInSeries"/>
                                            </p:graphicEl>
                                          </p:spTgt>
                                        </p:tgtEl>
                                        <p:attrNameLst>
                                          <p:attrName>style.visibility</p:attrName>
                                        </p:attrNameLst>
                                      </p:cBhvr>
                                      <p:to>
                                        <p:strVal val="visible"/>
                                      </p:to>
                                    </p:set>
                                    <p:animEffect transition="in" filter="fade">
                                      <p:cBhvr>
                                        <p:cTn id="63" dur="2000"/>
                                        <p:tgtEl>
                                          <p:spTgt spid="7">
                                            <p:graphicEl>
                                              <a:chart seriesIdx="1" categoryIdx="4" bldStep="ptInSeries"/>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graphicEl>
                                              <a:chart seriesIdx="2" categoryIdx="0" bldStep="ptInSeries"/>
                                            </p:graphicEl>
                                          </p:spTgt>
                                        </p:tgtEl>
                                        <p:attrNameLst>
                                          <p:attrName>style.visibility</p:attrName>
                                        </p:attrNameLst>
                                      </p:cBhvr>
                                      <p:to>
                                        <p:strVal val="visible"/>
                                      </p:to>
                                    </p:set>
                                    <p:animEffect transition="in" filter="fade">
                                      <p:cBhvr>
                                        <p:cTn id="68" dur="2000"/>
                                        <p:tgtEl>
                                          <p:spTgt spid="7">
                                            <p:graphicEl>
                                              <a:chart seriesIdx="2" categoryIdx="0" bldStep="ptInSeries"/>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
                                            <p:graphicEl>
                                              <a:chart seriesIdx="2" categoryIdx="1" bldStep="ptInSeries"/>
                                            </p:graphicEl>
                                          </p:spTgt>
                                        </p:tgtEl>
                                        <p:attrNameLst>
                                          <p:attrName>style.visibility</p:attrName>
                                        </p:attrNameLst>
                                      </p:cBhvr>
                                      <p:to>
                                        <p:strVal val="visible"/>
                                      </p:to>
                                    </p:set>
                                    <p:animEffect transition="in" filter="fade">
                                      <p:cBhvr>
                                        <p:cTn id="73" dur="2000"/>
                                        <p:tgtEl>
                                          <p:spTgt spid="7">
                                            <p:graphicEl>
                                              <a:chart seriesIdx="2" categoryIdx="1" bldStep="ptInSeries"/>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
                                            <p:graphicEl>
                                              <a:chart seriesIdx="2" categoryIdx="2" bldStep="ptInSeries"/>
                                            </p:graphicEl>
                                          </p:spTgt>
                                        </p:tgtEl>
                                        <p:attrNameLst>
                                          <p:attrName>style.visibility</p:attrName>
                                        </p:attrNameLst>
                                      </p:cBhvr>
                                      <p:to>
                                        <p:strVal val="visible"/>
                                      </p:to>
                                    </p:set>
                                    <p:animEffect transition="in" filter="fade">
                                      <p:cBhvr>
                                        <p:cTn id="78" dur="2000"/>
                                        <p:tgtEl>
                                          <p:spTgt spid="7">
                                            <p:graphicEl>
                                              <a:chart seriesIdx="2" categoryIdx="2" bldStep="ptInSeries"/>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
                                            <p:graphicEl>
                                              <a:chart seriesIdx="2" categoryIdx="3" bldStep="ptInSeries"/>
                                            </p:graphicEl>
                                          </p:spTgt>
                                        </p:tgtEl>
                                        <p:attrNameLst>
                                          <p:attrName>style.visibility</p:attrName>
                                        </p:attrNameLst>
                                      </p:cBhvr>
                                      <p:to>
                                        <p:strVal val="visible"/>
                                      </p:to>
                                    </p:set>
                                    <p:animEffect transition="in" filter="fade">
                                      <p:cBhvr>
                                        <p:cTn id="83" dur="2000"/>
                                        <p:tgtEl>
                                          <p:spTgt spid="7">
                                            <p:graphicEl>
                                              <a:chart seriesIdx="2" categoryIdx="3" bldStep="ptInSeries"/>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
                                            <p:graphicEl>
                                              <a:chart seriesIdx="2" categoryIdx="4" bldStep="ptInSeries"/>
                                            </p:graphicEl>
                                          </p:spTgt>
                                        </p:tgtEl>
                                        <p:attrNameLst>
                                          <p:attrName>style.visibility</p:attrName>
                                        </p:attrNameLst>
                                      </p:cBhvr>
                                      <p:to>
                                        <p:strVal val="visible"/>
                                      </p:to>
                                    </p:set>
                                    <p:animEffect transition="in" filter="fade">
                                      <p:cBhvr>
                                        <p:cTn id="88" dur="2000"/>
                                        <p:tgtEl>
                                          <p:spTgt spid="7">
                                            <p:graphicEl>
                                              <a:chart seriesIdx="2" categoryIdx="4" bldStep="ptInSeries"/>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8" presetClass="entr" presetSubtype="16"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diamond(in)">
                                      <p:cBhvr>
                                        <p:cTn id="93" dur="20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dissolve">
                                      <p:cBhvr>
                                        <p:cTn id="9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uiExpand="1">
        <p:bldSub>
          <a:bldChart bld="seriesEl"/>
        </p:bldSub>
      </p:bldGraphic>
      <p:bldP spid="8"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2399</TotalTime>
  <Words>1658</Words>
  <Application>Microsoft Office PowerPoint</Application>
  <PresentationFormat>On-screen Show (4:3)</PresentationFormat>
  <Paragraphs>221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Subsidies Are They Worth It?</vt:lpstr>
      <vt:lpstr>SUBSIDIES</vt:lpstr>
      <vt:lpstr>Slide 3</vt:lpstr>
      <vt:lpstr>Rationales for Subsidies</vt:lpstr>
      <vt:lpstr>Reduction of project costs through R&amp;D and learning curve effects</vt:lpstr>
      <vt:lpstr>Slide 6</vt:lpstr>
      <vt:lpstr>Avoidance of hidden costs related to health and environmental damages</vt:lpstr>
      <vt:lpstr>Measuring Costs</vt:lpstr>
      <vt:lpstr>Social Costs ($/kWh)</vt:lpstr>
      <vt:lpstr>Subsidies for both Learning and Hidden Cost Problem ($/kWh)</vt:lpstr>
      <vt:lpstr>Are Subsidies Worth It?</vt:lpstr>
      <vt:lpstr>Are Subsidies Worth It?</vt:lpstr>
      <vt:lpstr>Are Subsidies Worth It?</vt:lpstr>
      <vt:lpstr>Economical Generation Mix</vt:lpstr>
      <vt:lpstr>Slide 15</vt:lpstr>
      <vt:lpstr>Slide 16</vt:lpstr>
      <vt:lpstr>Yes, Subsidies Can Be Worth It</vt:lpstr>
      <vt:lpstr>References</vt:lpstr>
      <vt:lpstr>References</vt:lpstr>
      <vt:lpstr>Additional Reference Slides</vt:lpstr>
      <vt:lpstr>Slide 21</vt:lpstr>
      <vt:lpstr>Slide 22</vt:lpstr>
      <vt:lpstr>Slide 23</vt:lpstr>
      <vt:lpstr>Slide 24</vt:lpstr>
      <vt:lpstr>Slide 25</vt:lpstr>
      <vt:lpstr>Slide 26</vt:lpstr>
      <vt:lpstr>Slide 27</vt:lpstr>
      <vt:lpstr>Slide 28</vt:lpstr>
      <vt:lpstr>Slide 29</vt:lpstr>
      <vt:lpstr>Levelized Cost of Energy</vt:lpstr>
      <vt:lpstr>A Note on Jobs  and  Economic Development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Subsidies Are They Worth It ?</dc:title>
  <dc:creator>Owner</dc:creator>
  <cp:lastModifiedBy>Owner</cp:lastModifiedBy>
  <cp:revision>271</cp:revision>
  <dcterms:created xsi:type="dcterms:W3CDTF">2011-10-13T19:32:23Z</dcterms:created>
  <dcterms:modified xsi:type="dcterms:W3CDTF">2011-10-26T19:35:34Z</dcterms:modified>
</cp:coreProperties>
</file>